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8288000" cy="10287000"/>
  <p:notesSz cx="6858000" cy="9144000"/>
  <p:embeddedFontLst>
    <p:embeddedFont>
      <p:font typeface="Garet Light" charset="1" panose="00000000000000000000"/>
      <p:regular r:id="rId17"/>
    </p:embeddedFont>
    <p:embeddedFont>
      <p:font typeface="Garet" charset="1" panose="00000000000000000000"/>
      <p:regular r:id="rId18"/>
    </p:embeddedFont>
    <p:embeddedFont>
      <p:font typeface="Archivo Black" charset="1" panose="020B0A03020202020B04"/>
      <p:regular r:id="rId19"/>
    </p:embeddedFont>
    <p:embeddedFont>
      <p:font typeface="Canva Sans" charset="1" panose="020B0503030501040103"/>
      <p:regular r:id="rId20"/>
    </p:embeddedFont>
    <p:embeddedFont>
      <p:font typeface="Canva Sans Bold" charset="1" panose="020B0803030501040103"/>
      <p:regular r:id="rId21"/>
    </p:embeddedFont>
    <p:embeddedFont>
      <p:font typeface="Open Sauce Bold" charset="1" panose="0000080000000000000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5.png" Type="http://schemas.openxmlformats.org/officeDocument/2006/relationships/image"/><Relationship Id="rId4" Target="../media/image6.svg" Type="http://schemas.openxmlformats.org/officeDocument/2006/relationships/image"/><Relationship Id="rId5" Target="../media/image3.png" Type="http://schemas.openxmlformats.org/officeDocument/2006/relationships/image"/><Relationship Id="rId6" Target="../media/image4.png" Type="http://schemas.openxmlformats.org/officeDocument/2006/relationships/image"/><Relationship Id="rId7" Target="../media/image47.png" Type="http://schemas.openxmlformats.org/officeDocument/2006/relationships/image"/><Relationship Id="rId8" Target="../media/image48.png" Type="http://schemas.openxmlformats.org/officeDocument/2006/relationships/image"/><Relationship Id="rId9" Target="../media/image49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5.png" Type="http://schemas.openxmlformats.org/officeDocument/2006/relationships/image"/><Relationship Id="rId4" Target="../media/image6.svg" Type="http://schemas.openxmlformats.org/officeDocument/2006/relationships/image"/><Relationship Id="rId5" Target="../media/image3.png" Type="http://schemas.openxmlformats.org/officeDocument/2006/relationships/image"/><Relationship Id="rId6" Target="../media/image2.png" Type="http://schemas.openxmlformats.org/officeDocument/2006/relationships/image"/><Relationship Id="rId7" Target="../media/image4.png" Type="http://schemas.openxmlformats.org/officeDocument/2006/relationships/image"/><Relationship Id="rId8" Target="../media/image50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5.png" Type="http://schemas.openxmlformats.org/officeDocument/2006/relationships/image"/><Relationship Id="rId4" Target="../media/image6.svg" Type="http://schemas.openxmlformats.org/officeDocument/2006/relationships/image"/><Relationship Id="rId5" Target="../media/image3.png" Type="http://schemas.openxmlformats.org/officeDocument/2006/relationships/image"/><Relationship Id="rId6" Target="../media/image4.png" Type="http://schemas.openxmlformats.org/officeDocument/2006/relationships/image"/><Relationship Id="rId7" Target="../media/image7.png" Type="http://schemas.openxmlformats.org/officeDocument/2006/relationships/image"/><Relationship Id="rId8" Target="../media/image8.png" Type="http://schemas.openxmlformats.org/officeDocument/2006/relationships/image"/><Relationship Id="rId9" Target="../media/image9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svg" Type="http://schemas.openxmlformats.org/officeDocument/2006/relationships/image"/><Relationship Id="rId11" Target="../media/image16.png" Type="http://schemas.openxmlformats.org/officeDocument/2006/relationships/image"/><Relationship Id="rId12" Target="../media/image17.png" Type="http://schemas.openxmlformats.org/officeDocument/2006/relationships/image"/><Relationship Id="rId13" Target="../media/image18.png" Type="http://schemas.openxmlformats.org/officeDocument/2006/relationships/image"/><Relationship Id="rId14" Target="../media/image3.png" Type="http://schemas.openxmlformats.org/officeDocument/2006/relationships/image"/><Relationship Id="rId15" Target="../media/image19.png" Type="http://schemas.openxmlformats.org/officeDocument/2006/relationships/image"/><Relationship Id="rId16" Target="../media/image20.svg" Type="http://schemas.openxmlformats.org/officeDocument/2006/relationships/image"/><Relationship Id="rId17" Target="../media/image4.png" Type="http://schemas.openxmlformats.org/officeDocument/2006/relationships/image"/><Relationship Id="rId2" Target="../media/image1.jpeg" Type="http://schemas.openxmlformats.org/officeDocument/2006/relationships/image"/><Relationship Id="rId3" Target="../media/image5.png" Type="http://schemas.openxmlformats.org/officeDocument/2006/relationships/image"/><Relationship Id="rId4" Target="../media/image6.svg" Type="http://schemas.openxmlformats.org/officeDocument/2006/relationships/image"/><Relationship Id="rId5" Target="../media/image10.png" Type="http://schemas.openxmlformats.org/officeDocument/2006/relationships/image"/><Relationship Id="rId6" Target="../media/image11.png" Type="http://schemas.openxmlformats.org/officeDocument/2006/relationships/image"/><Relationship Id="rId7" Target="../media/image12.png" Type="http://schemas.openxmlformats.org/officeDocument/2006/relationships/image"/><Relationship Id="rId8" Target="../media/image13.svg" Type="http://schemas.openxmlformats.org/officeDocument/2006/relationships/image"/><Relationship Id="rId9" Target="../media/image1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5.png" Type="http://schemas.openxmlformats.org/officeDocument/2006/relationships/image"/><Relationship Id="rId4" Target="../media/image6.svg" Type="http://schemas.openxmlformats.org/officeDocument/2006/relationships/image"/><Relationship Id="rId5" Target="../media/image3.png" Type="http://schemas.openxmlformats.org/officeDocument/2006/relationships/image"/><Relationship Id="rId6" Target="../media/image4.png" Type="http://schemas.openxmlformats.org/officeDocument/2006/relationships/image"/><Relationship Id="rId7" Target="../media/image21.png" Type="http://schemas.openxmlformats.org/officeDocument/2006/relationships/image"/><Relationship Id="rId8" Target="../media/image22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5.png" Type="http://schemas.openxmlformats.org/officeDocument/2006/relationships/image"/><Relationship Id="rId4" Target="../media/image6.svg" Type="http://schemas.openxmlformats.org/officeDocument/2006/relationships/image"/><Relationship Id="rId5" Target="../media/image3.png" Type="http://schemas.openxmlformats.org/officeDocument/2006/relationships/image"/><Relationship Id="rId6" Target="../media/image4.png" Type="http://schemas.openxmlformats.org/officeDocument/2006/relationships/image"/><Relationship Id="rId7" Target="../media/image23.png" Type="http://schemas.openxmlformats.org/officeDocument/2006/relationships/image"/><Relationship Id="rId8" Target="../media/image24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8.png" Type="http://schemas.openxmlformats.org/officeDocument/2006/relationships/image"/><Relationship Id="rId11" Target="../media/image29.png" Type="http://schemas.openxmlformats.org/officeDocument/2006/relationships/image"/><Relationship Id="rId12" Target="../media/image30.png" Type="http://schemas.openxmlformats.org/officeDocument/2006/relationships/image"/><Relationship Id="rId13" Target="../media/image31.png" Type="http://schemas.openxmlformats.org/officeDocument/2006/relationships/image"/><Relationship Id="rId14" Target="../media/image32.png" Type="http://schemas.openxmlformats.org/officeDocument/2006/relationships/image"/><Relationship Id="rId2" Target="../media/image1.jpeg" Type="http://schemas.openxmlformats.org/officeDocument/2006/relationships/image"/><Relationship Id="rId3" Target="../media/image5.png" Type="http://schemas.openxmlformats.org/officeDocument/2006/relationships/image"/><Relationship Id="rId4" Target="../media/image6.svg" Type="http://schemas.openxmlformats.org/officeDocument/2006/relationships/image"/><Relationship Id="rId5" Target="../media/image3.png" Type="http://schemas.openxmlformats.org/officeDocument/2006/relationships/image"/><Relationship Id="rId6" Target="../media/image4.png" Type="http://schemas.openxmlformats.org/officeDocument/2006/relationships/image"/><Relationship Id="rId7" Target="../media/image25.png" Type="http://schemas.openxmlformats.org/officeDocument/2006/relationships/image"/><Relationship Id="rId8" Target="../media/image26.png" Type="http://schemas.openxmlformats.org/officeDocument/2006/relationships/image"/><Relationship Id="rId9" Target="../media/image27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5.png" Type="http://schemas.openxmlformats.org/officeDocument/2006/relationships/image"/><Relationship Id="rId4" Target="../media/image6.svg" Type="http://schemas.openxmlformats.org/officeDocument/2006/relationships/image"/><Relationship Id="rId5" Target="../media/image3.png" Type="http://schemas.openxmlformats.org/officeDocument/2006/relationships/image"/><Relationship Id="rId6" Target="../media/image4.png" Type="http://schemas.openxmlformats.org/officeDocument/2006/relationships/image"/><Relationship Id="rId7" Target="../media/image33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7.svg" Type="http://schemas.openxmlformats.org/officeDocument/2006/relationships/image"/><Relationship Id="rId11" Target="../media/image38.png" Type="http://schemas.openxmlformats.org/officeDocument/2006/relationships/image"/><Relationship Id="rId12" Target="../media/image39.svg" Type="http://schemas.openxmlformats.org/officeDocument/2006/relationships/image"/><Relationship Id="rId2" Target="../media/image1.jpeg" Type="http://schemas.openxmlformats.org/officeDocument/2006/relationships/image"/><Relationship Id="rId3" Target="../media/image5.png" Type="http://schemas.openxmlformats.org/officeDocument/2006/relationships/image"/><Relationship Id="rId4" Target="../media/image6.svg" Type="http://schemas.openxmlformats.org/officeDocument/2006/relationships/image"/><Relationship Id="rId5" Target="../media/image3.png" Type="http://schemas.openxmlformats.org/officeDocument/2006/relationships/image"/><Relationship Id="rId6" Target="../media/image4.png" Type="http://schemas.openxmlformats.org/officeDocument/2006/relationships/image"/><Relationship Id="rId7" Target="../media/image34.png" Type="http://schemas.openxmlformats.org/officeDocument/2006/relationships/image"/><Relationship Id="rId8" Target="../media/image35.svg" Type="http://schemas.openxmlformats.org/officeDocument/2006/relationships/image"/><Relationship Id="rId9" Target="../media/image36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3.png" Type="http://schemas.openxmlformats.org/officeDocument/2006/relationships/image"/><Relationship Id="rId11" Target="../media/image44.png" Type="http://schemas.openxmlformats.org/officeDocument/2006/relationships/image"/><Relationship Id="rId12" Target="../media/image45.png" Type="http://schemas.openxmlformats.org/officeDocument/2006/relationships/image"/><Relationship Id="rId13" Target="../media/image46.png" Type="http://schemas.openxmlformats.org/officeDocument/2006/relationships/image"/><Relationship Id="rId2" Target="../media/image1.jpeg" Type="http://schemas.openxmlformats.org/officeDocument/2006/relationships/image"/><Relationship Id="rId3" Target="../media/image5.png" Type="http://schemas.openxmlformats.org/officeDocument/2006/relationships/image"/><Relationship Id="rId4" Target="../media/image6.svg" Type="http://schemas.openxmlformats.org/officeDocument/2006/relationships/image"/><Relationship Id="rId5" Target="../media/image3.png" Type="http://schemas.openxmlformats.org/officeDocument/2006/relationships/image"/><Relationship Id="rId6" Target="../media/image4.png" Type="http://schemas.openxmlformats.org/officeDocument/2006/relationships/image"/><Relationship Id="rId7" Target="../media/image40.png" Type="http://schemas.openxmlformats.org/officeDocument/2006/relationships/image"/><Relationship Id="rId8" Target="../media/image41.png" Type="http://schemas.openxmlformats.org/officeDocument/2006/relationships/image"/><Relationship Id="rId9" Target="../media/image4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364" r="0" b="-3364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53900"/>
            <a:ext cx="4321082" cy="621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637FBD"/>
                </a:solidFill>
                <a:latin typeface="Garet Light"/>
                <a:ea typeface="Garet Light"/>
                <a:cs typeface="Garet Light"/>
                <a:sym typeface="Garet Light"/>
              </a:rPr>
              <a:t>INTERIM REPORT</a:t>
            </a:r>
          </a:p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637FBD"/>
                </a:solidFill>
                <a:latin typeface="Garet"/>
                <a:ea typeface="Garet"/>
                <a:cs typeface="Garet"/>
                <a:sym typeface="Garet"/>
              </a:rPr>
              <a:t>16/04/2026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1590546" y="674930"/>
            <a:ext cx="7731546" cy="10228956"/>
          </a:xfrm>
          <a:custGeom>
            <a:avLst/>
            <a:gdLst/>
            <a:ahLst/>
            <a:cxnLst/>
            <a:rect r="r" b="b" t="t" l="l"/>
            <a:pathLst>
              <a:path h="10228956" w="7731546">
                <a:moveTo>
                  <a:pt x="0" y="0"/>
                </a:moveTo>
                <a:lnTo>
                  <a:pt x="7731546" y="0"/>
                </a:lnTo>
                <a:lnTo>
                  <a:pt x="7731546" y="10228956"/>
                </a:lnTo>
                <a:lnTo>
                  <a:pt x="0" y="102289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5693" t="-32505" r="-494561" b="-3860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99448" y="1385432"/>
            <a:ext cx="16959852" cy="5859189"/>
          </a:xfrm>
          <a:custGeom>
            <a:avLst/>
            <a:gdLst/>
            <a:ahLst/>
            <a:cxnLst/>
            <a:rect r="r" b="b" t="t" l="l"/>
            <a:pathLst>
              <a:path h="5859189" w="16959852">
                <a:moveTo>
                  <a:pt x="0" y="0"/>
                </a:moveTo>
                <a:lnTo>
                  <a:pt x="16959852" y="0"/>
                </a:lnTo>
                <a:lnTo>
                  <a:pt x="16959852" y="5859189"/>
                </a:lnTo>
                <a:lnTo>
                  <a:pt x="0" y="58591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1171" r="0" b="-1171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0" y="0"/>
            <a:ext cx="602518" cy="797140"/>
          </a:xfrm>
          <a:custGeom>
            <a:avLst/>
            <a:gdLst/>
            <a:ahLst/>
            <a:cxnLst/>
            <a:rect r="r" b="b" t="t" l="l"/>
            <a:pathLst>
              <a:path h="797140" w="602518">
                <a:moveTo>
                  <a:pt x="0" y="0"/>
                </a:moveTo>
                <a:lnTo>
                  <a:pt x="602518" y="0"/>
                </a:lnTo>
                <a:lnTo>
                  <a:pt x="602518" y="797140"/>
                </a:lnTo>
                <a:lnTo>
                  <a:pt x="0" y="7971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5693" t="-32505" r="-494561" b="-3860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99448" y="9539988"/>
            <a:ext cx="2889793" cy="488715"/>
          </a:xfrm>
          <a:custGeom>
            <a:avLst/>
            <a:gdLst/>
            <a:ahLst/>
            <a:cxnLst/>
            <a:rect r="r" b="b" t="t" l="l"/>
            <a:pathLst>
              <a:path h="488715" w="2889793">
                <a:moveTo>
                  <a:pt x="0" y="0"/>
                </a:moveTo>
                <a:lnTo>
                  <a:pt x="2889793" y="0"/>
                </a:lnTo>
                <a:lnTo>
                  <a:pt x="2889793" y="488715"/>
                </a:lnTo>
                <a:lnTo>
                  <a:pt x="0" y="4887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364" r="0" b="-336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775710" y="0"/>
            <a:ext cx="3488687" cy="1198840"/>
          </a:xfrm>
          <a:custGeom>
            <a:avLst/>
            <a:gdLst/>
            <a:ahLst/>
            <a:cxnLst/>
            <a:rect r="r" b="b" t="t" l="l"/>
            <a:pathLst>
              <a:path h="1198840" w="3488687">
                <a:moveTo>
                  <a:pt x="0" y="0"/>
                </a:moveTo>
                <a:lnTo>
                  <a:pt x="3488687" y="0"/>
                </a:lnTo>
                <a:lnTo>
                  <a:pt x="3488687" y="1198840"/>
                </a:lnTo>
                <a:lnTo>
                  <a:pt x="0" y="11988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0" y="0"/>
            <a:ext cx="602518" cy="797140"/>
          </a:xfrm>
          <a:custGeom>
            <a:avLst/>
            <a:gdLst/>
            <a:ahLst/>
            <a:cxnLst/>
            <a:rect r="r" b="b" t="t" l="l"/>
            <a:pathLst>
              <a:path h="797140" w="602518">
                <a:moveTo>
                  <a:pt x="0" y="0"/>
                </a:moveTo>
                <a:lnTo>
                  <a:pt x="602518" y="0"/>
                </a:lnTo>
                <a:lnTo>
                  <a:pt x="602518" y="797140"/>
                </a:lnTo>
                <a:lnTo>
                  <a:pt x="0" y="7971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5693" t="-32505" r="-494561" b="-3860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99448" y="9539988"/>
            <a:ext cx="2889793" cy="488715"/>
          </a:xfrm>
          <a:custGeom>
            <a:avLst/>
            <a:gdLst/>
            <a:ahLst/>
            <a:cxnLst/>
            <a:rect r="r" b="b" t="t" l="l"/>
            <a:pathLst>
              <a:path h="488715" w="2889793">
                <a:moveTo>
                  <a:pt x="0" y="0"/>
                </a:moveTo>
                <a:lnTo>
                  <a:pt x="2889793" y="0"/>
                </a:lnTo>
                <a:lnTo>
                  <a:pt x="2889793" y="488715"/>
                </a:lnTo>
                <a:lnTo>
                  <a:pt x="0" y="48871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602518" y="2015885"/>
            <a:ext cx="7420752" cy="3014680"/>
          </a:xfrm>
          <a:custGeom>
            <a:avLst/>
            <a:gdLst/>
            <a:ahLst/>
            <a:cxnLst/>
            <a:rect r="r" b="b" t="t" l="l"/>
            <a:pathLst>
              <a:path h="3014680" w="7420752">
                <a:moveTo>
                  <a:pt x="0" y="0"/>
                </a:moveTo>
                <a:lnTo>
                  <a:pt x="7420751" y="0"/>
                </a:lnTo>
                <a:lnTo>
                  <a:pt x="7420751" y="3014681"/>
                </a:lnTo>
                <a:lnTo>
                  <a:pt x="0" y="301468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8267914" y="2032581"/>
            <a:ext cx="9814946" cy="2981290"/>
          </a:xfrm>
          <a:custGeom>
            <a:avLst/>
            <a:gdLst/>
            <a:ahLst/>
            <a:cxnLst/>
            <a:rect r="r" b="b" t="t" l="l"/>
            <a:pathLst>
              <a:path h="2981290" w="9814946">
                <a:moveTo>
                  <a:pt x="0" y="0"/>
                </a:moveTo>
                <a:lnTo>
                  <a:pt x="9814946" y="0"/>
                </a:lnTo>
                <a:lnTo>
                  <a:pt x="9814946" y="2981289"/>
                </a:lnTo>
                <a:lnTo>
                  <a:pt x="0" y="298128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5906579" y="5964224"/>
            <a:ext cx="6474843" cy="3294076"/>
          </a:xfrm>
          <a:custGeom>
            <a:avLst/>
            <a:gdLst/>
            <a:ahLst/>
            <a:cxnLst/>
            <a:rect r="r" b="b" t="t" l="l"/>
            <a:pathLst>
              <a:path h="3294076" w="6474843">
                <a:moveTo>
                  <a:pt x="0" y="0"/>
                </a:moveTo>
                <a:lnTo>
                  <a:pt x="6474842" y="0"/>
                </a:lnTo>
                <a:lnTo>
                  <a:pt x="6474842" y="3294076"/>
                </a:lnTo>
                <a:lnTo>
                  <a:pt x="0" y="329407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028700" y="1123950"/>
            <a:ext cx="9115221" cy="15191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08"/>
              </a:lnSpc>
            </a:pPr>
            <a:r>
              <a:rPr lang="en-US" sz="5808" spc="-458">
                <a:solidFill>
                  <a:srgbClr val="637FBD"/>
                </a:solidFill>
                <a:latin typeface="Archivo Black"/>
                <a:ea typeface="Archivo Black"/>
                <a:cs typeface="Archivo Black"/>
                <a:sym typeface="Archivo Black"/>
              </a:rPr>
              <a:t>Project Management</a:t>
            </a:r>
          </a:p>
          <a:p>
            <a:pPr algn="l" marL="0" indent="0" lvl="0">
              <a:lnSpc>
                <a:spcPts val="5808"/>
              </a:lnSpc>
              <a:spcBef>
                <a:spcPct val="0"/>
              </a:spcBef>
            </a:pP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53900"/>
            <a:ext cx="4321082" cy="621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637FBD"/>
                </a:solidFill>
                <a:latin typeface="Garet Light"/>
                <a:ea typeface="Garet Light"/>
                <a:cs typeface="Garet Light"/>
                <a:sym typeface="Garet Light"/>
              </a:rPr>
              <a:t>INTERIM REPORT</a:t>
            </a:r>
          </a:p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637FBD"/>
                </a:solidFill>
                <a:latin typeface="Garet"/>
                <a:ea typeface="Garet"/>
                <a:cs typeface="Garet"/>
                <a:sym typeface="Garet"/>
              </a:rPr>
              <a:t>16/04/2026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7259300" y="9210675"/>
            <a:ext cx="152400" cy="200025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637FBD"/>
                </a:solidFill>
                <a:latin typeface="Canva Sans"/>
                <a:ea typeface="Canva Sans"/>
                <a:cs typeface="Canva Sans"/>
                <a:sym typeface="Canva Sans"/>
              </a:rPr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364" r="0" b="-3364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1123950"/>
            <a:ext cx="12550836" cy="7857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808"/>
              </a:lnSpc>
              <a:spcBef>
                <a:spcPct val="0"/>
              </a:spcBef>
            </a:pPr>
            <a:r>
              <a:rPr lang="en-US" sz="5808" spc="-458">
                <a:solidFill>
                  <a:srgbClr val="637FBD"/>
                </a:solidFill>
                <a:latin typeface="Archivo Black"/>
                <a:ea typeface="Archivo Black"/>
                <a:cs typeface="Archivo Black"/>
                <a:sym typeface="Archivo Black"/>
              </a:rPr>
              <a:t>Conclusion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4775710" y="0"/>
            <a:ext cx="3488687" cy="1198840"/>
          </a:xfrm>
          <a:custGeom>
            <a:avLst/>
            <a:gdLst/>
            <a:ahLst/>
            <a:cxnLst/>
            <a:rect r="r" b="b" t="t" l="l"/>
            <a:pathLst>
              <a:path h="1198840" w="3488687">
                <a:moveTo>
                  <a:pt x="0" y="0"/>
                </a:moveTo>
                <a:lnTo>
                  <a:pt x="3488687" y="0"/>
                </a:lnTo>
                <a:lnTo>
                  <a:pt x="3488687" y="1198840"/>
                </a:lnTo>
                <a:lnTo>
                  <a:pt x="0" y="11988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0" y="0"/>
            <a:ext cx="602518" cy="797140"/>
          </a:xfrm>
          <a:custGeom>
            <a:avLst/>
            <a:gdLst/>
            <a:ahLst/>
            <a:cxnLst/>
            <a:rect r="r" b="b" t="t" l="l"/>
            <a:pathLst>
              <a:path h="797140" w="602518">
                <a:moveTo>
                  <a:pt x="0" y="0"/>
                </a:moveTo>
                <a:lnTo>
                  <a:pt x="602518" y="0"/>
                </a:lnTo>
                <a:lnTo>
                  <a:pt x="602518" y="797140"/>
                </a:lnTo>
                <a:lnTo>
                  <a:pt x="0" y="7971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5693" t="-32505" r="-494561" b="-3860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524178" y="674930"/>
            <a:ext cx="7731546" cy="10228956"/>
          </a:xfrm>
          <a:custGeom>
            <a:avLst/>
            <a:gdLst/>
            <a:ahLst/>
            <a:cxnLst/>
            <a:rect r="r" b="b" t="t" l="l"/>
            <a:pathLst>
              <a:path h="10228956" w="7731546">
                <a:moveTo>
                  <a:pt x="0" y="0"/>
                </a:moveTo>
                <a:lnTo>
                  <a:pt x="7731546" y="0"/>
                </a:lnTo>
                <a:lnTo>
                  <a:pt x="7731546" y="10228956"/>
                </a:lnTo>
                <a:lnTo>
                  <a:pt x="0" y="1022895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45693" t="-32505" r="-494561" b="-3860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99448" y="9539988"/>
            <a:ext cx="2889793" cy="488715"/>
          </a:xfrm>
          <a:custGeom>
            <a:avLst/>
            <a:gdLst/>
            <a:ahLst/>
            <a:cxnLst/>
            <a:rect r="r" b="b" t="t" l="l"/>
            <a:pathLst>
              <a:path h="488715" w="2889793">
                <a:moveTo>
                  <a:pt x="0" y="0"/>
                </a:moveTo>
                <a:lnTo>
                  <a:pt x="2889793" y="0"/>
                </a:lnTo>
                <a:lnTo>
                  <a:pt x="2889793" y="488715"/>
                </a:lnTo>
                <a:lnTo>
                  <a:pt x="0" y="48871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46795" y="2870524"/>
            <a:ext cx="6123000" cy="5837768"/>
          </a:xfrm>
          <a:custGeom>
            <a:avLst/>
            <a:gdLst/>
            <a:ahLst/>
            <a:cxnLst/>
            <a:rect r="r" b="b" t="t" l="l"/>
            <a:pathLst>
              <a:path h="5837768" w="6123000">
                <a:moveTo>
                  <a:pt x="0" y="0"/>
                </a:moveTo>
                <a:lnTo>
                  <a:pt x="6123000" y="0"/>
                </a:lnTo>
                <a:lnTo>
                  <a:pt x="6123000" y="5837768"/>
                </a:lnTo>
                <a:lnTo>
                  <a:pt x="0" y="583776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1506" t="0" r="-21506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028700" y="53900"/>
            <a:ext cx="4321082" cy="621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637FBD"/>
                </a:solidFill>
                <a:latin typeface="Garet Light"/>
                <a:ea typeface="Garet Light"/>
                <a:cs typeface="Garet Light"/>
                <a:sym typeface="Garet Light"/>
              </a:rPr>
              <a:t>INTERIM REPORT</a:t>
            </a:r>
          </a:p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637FBD"/>
                </a:solidFill>
                <a:latin typeface="Garet"/>
                <a:ea typeface="Garet"/>
                <a:cs typeface="Garet"/>
                <a:sym typeface="Garet"/>
              </a:rPr>
              <a:t>16/04/2026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7259300" y="9210675"/>
            <a:ext cx="152400" cy="200025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637FBD"/>
                </a:solidFill>
                <a:latin typeface="Canva Sans"/>
                <a:ea typeface="Canva Sans"/>
                <a:cs typeface="Canva Sans"/>
                <a:sym typeface="Canva Sans"/>
              </a:rPr>
              <a:t>11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7569795" y="2784799"/>
            <a:ext cx="10718205" cy="48440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13276" indent="-356638" lvl="1">
              <a:lnSpc>
                <a:spcPts val="4856"/>
              </a:lnSpc>
              <a:buFont typeface="Arial"/>
              <a:buChar char="•"/>
            </a:pPr>
            <a:r>
              <a:rPr lang="en-US" sz="3303">
                <a:solidFill>
                  <a:srgbClr val="637FBD"/>
                </a:solidFill>
                <a:latin typeface="Canva Sans"/>
                <a:ea typeface="Canva Sans"/>
                <a:cs typeface="Canva Sans"/>
                <a:sym typeface="Canva Sans"/>
              </a:rPr>
              <a:t>Clear problem-solution fit</a:t>
            </a:r>
          </a:p>
          <a:p>
            <a:pPr algn="l" marL="713276" indent="-356638" lvl="1">
              <a:lnSpc>
                <a:spcPts val="4856"/>
              </a:lnSpc>
              <a:buFont typeface="Arial"/>
              <a:buChar char="•"/>
            </a:pPr>
            <a:r>
              <a:rPr lang="en-US" sz="3303">
                <a:solidFill>
                  <a:srgbClr val="637FBD"/>
                </a:solidFill>
                <a:latin typeface="Canva Sans"/>
                <a:ea typeface="Canva Sans"/>
                <a:cs typeface="Canva Sans"/>
                <a:sym typeface="Canva Sans"/>
              </a:rPr>
              <a:t>Strong marketing plan</a:t>
            </a:r>
          </a:p>
          <a:p>
            <a:pPr algn="l" marL="713276" indent="-356638" lvl="1">
              <a:lnSpc>
                <a:spcPts val="4856"/>
              </a:lnSpc>
              <a:buFont typeface="Arial"/>
              <a:buChar char="•"/>
            </a:pPr>
            <a:r>
              <a:rPr lang="en-US" sz="3303">
                <a:solidFill>
                  <a:srgbClr val="637FBD"/>
                </a:solidFill>
                <a:latin typeface="Canva Sans"/>
                <a:ea typeface="Canva Sans"/>
                <a:cs typeface="Canva Sans"/>
                <a:sym typeface="Canva Sans"/>
              </a:rPr>
              <a:t>Practical and feasible design</a:t>
            </a:r>
          </a:p>
          <a:p>
            <a:pPr algn="l" marL="713276" indent="-356638" lvl="1">
              <a:lnSpc>
                <a:spcPts val="4856"/>
              </a:lnSpc>
              <a:buFont typeface="Arial"/>
              <a:buChar char="•"/>
            </a:pPr>
            <a:r>
              <a:rPr lang="en-US" sz="3303">
                <a:solidFill>
                  <a:srgbClr val="637FBD"/>
                </a:solidFill>
                <a:latin typeface="Canva Sans"/>
                <a:ea typeface="Canva Sans"/>
                <a:cs typeface="Canva Sans"/>
                <a:sym typeface="Canva Sans"/>
              </a:rPr>
              <a:t>Focus on sustainability</a:t>
            </a:r>
          </a:p>
          <a:p>
            <a:pPr algn="l" marL="713276" indent="-356638" lvl="1">
              <a:lnSpc>
                <a:spcPts val="4856"/>
              </a:lnSpc>
              <a:buFont typeface="Arial"/>
              <a:buChar char="•"/>
            </a:pPr>
            <a:r>
              <a:rPr lang="en-US" sz="3303">
                <a:solidFill>
                  <a:srgbClr val="637FBD"/>
                </a:solidFill>
                <a:latin typeface="Canva Sans"/>
                <a:ea typeface="Canva Sans"/>
                <a:cs typeface="Canva Sans"/>
                <a:sym typeface="Canva Sans"/>
              </a:rPr>
              <a:t>Consideration of engineering, marketing and environmental ethics</a:t>
            </a:r>
          </a:p>
          <a:p>
            <a:pPr algn="l" marL="713276" indent="-356638" lvl="1">
              <a:lnSpc>
                <a:spcPts val="4856"/>
              </a:lnSpc>
              <a:buFont typeface="Arial"/>
              <a:buChar char="•"/>
            </a:pPr>
            <a:r>
              <a:rPr lang="en-US" sz="3303">
                <a:solidFill>
                  <a:srgbClr val="637FBD"/>
                </a:solidFill>
                <a:latin typeface="Canva Sans"/>
                <a:ea typeface="Canva Sans"/>
                <a:cs typeface="Canva Sans"/>
                <a:sym typeface="Canva Sans"/>
              </a:rPr>
              <a:t>Integrated smartsystem (Measure, Track &amp; Clean)</a:t>
            </a:r>
          </a:p>
          <a:p>
            <a:pPr algn="l" marL="713276" indent="-356638" lvl="1">
              <a:lnSpc>
                <a:spcPts val="4856"/>
              </a:lnSpc>
              <a:buFont typeface="Arial"/>
              <a:buChar char="•"/>
            </a:pPr>
            <a:r>
              <a:rPr lang="en-US" sz="3303">
                <a:solidFill>
                  <a:srgbClr val="637FBD"/>
                </a:solidFill>
                <a:latin typeface="Canva Sans"/>
                <a:ea typeface="Canva Sans"/>
                <a:cs typeface="Canva Sans"/>
                <a:sym typeface="Canva Sans"/>
              </a:rPr>
              <a:t>Solid project management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179283" y="8187465"/>
            <a:ext cx="4400252" cy="9368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86"/>
              </a:lnSpc>
              <a:spcBef>
                <a:spcPct val="0"/>
              </a:spcBef>
            </a:pPr>
            <a:r>
              <a:rPr lang="en-US" sz="5490" spc="109">
                <a:solidFill>
                  <a:srgbClr val="637FBD"/>
                </a:solidFill>
                <a:latin typeface="Archivo Black"/>
                <a:ea typeface="Archivo Black"/>
                <a:cs typeface="Archivo Black"/>
                <a:sym typeface="Archivo Black"/>
              </a:rPr>
              <a:t>Questions?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364" r="0" b="-3364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1123950"/>
            <a:ext cx="7279037" cy="7857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808"/>
              </a:lnSpc>
              <a:spcBef>
                <a:spcPct val="0"/>
              </a:spcBef>
            </a:pPr>
            <a:r>
              <a:rPr lang="en-US" sz="5808" spc="-458">
                <a:solidFill>
                  <a:srgbClr val="637FBD"/>
                </a:solidFill>
                <a:latin typeface="Archivo Black"/>
                <a:ea typeface="Archivo Black"/>
                <a:cs typeface="Archivo Black"/>
                <a:sym typeface="Archivo Black"/>
              </a:rPr>
              <a:t>Problem Statement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53900"/>
            <a:ext cx="4321082" cy="621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637FBD"/>
                </a:solidFill>
                <a:latin typeface="Garet Light"/>
                <a:ea typeface="Garet Light"/>
                <a:cs typeface="Garet Light"/>
                <a:sym typeface="Garet Light"/>
              </a:rPr>
              <a:t>INTERIM REPORT</a:t>
            </a:r>
          </a:p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637FBD"/>
                </a:solidFill>
                <a:latin typeface="Garet"/>
                <a:ea typeface="Garet"/>
                <a:cs typeface="Garet"/>
                <a:sym typeface="Garet"/>
              </a:rPr>
              <a:t>16/04/2026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4775710" y="0"/>
            <a:ext cx="3488687" cy="1198840"/>
          </a:xfrm>
          <a:custGeom>
            <a:avLst/>
            <a:gdLst/>
            <a:ahLst/>
            <a:cxnLst/>
            <a:rect r="r" b="b" t="t" l="l"/>
            <a:pathLst>
              <a:path h="1198840" w="3488687">
                <a:moveTo>
                  <a:pt x="0" y="0"/>
                </a:moveTo>
                <a:lnTo>
                  <a:pt x="3488687" y="0"/>
                </a:lnTo>
                <a:lnTo>
                  <a:pt x="3488687" y="1198840"/>
                </a:lnTo>
                <a:lnTo>
                  <a:pt x="0" y="11988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0" y="0"/>
            <a:ext cx="602518" cy="797140"/>
          </a:xfrm>
          <a:custGeom>
            <a:avLst/>
            <a:gdLst/>
            <a:ahLst/>
            <a:cxnLst/>
            <a:rect r="r" b="b" t="t" l="l"/>
            <a:pathLst>
              <a:path h="797140" w="602518">
                <a:moveTo>
                  <a:pt x="0" y="0"/>
                </a:moveTo>
                <a:lnTo>
                  <a:pt x="602518" y="0"/>
                </a:lnTo>
                <a:lnTo>
                  <a:pt x="602518" y="797140"/>
                </a:lnTo>
                <a:lnTo>
                  <a:pt x="0" y="7971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5693" t="-32505" r="-494561" b="-3860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99448" y="9539988"/>
            <a:ext cx="2889793" cy="488715"/>
          </a:xfrm>
          <a:custGeom>
            <a:avLst/>
            <a:gdLst/>
            <a:ahLst/>
            <a:cxnLst/>
            <a:rect r="r" b="b" t="t" l="l"/>
            <a:pathLst>
              <a:path h="488715" w="2889793">
                <a:moveTo>
                  <a:pt x="0" y="0"/>
                </a:moveTo>
                <a:lnTo>
                  <a:pt x="2889793" y="0"/>
                </a:lnTo>
                <a:lnTo>
                  <a:pt x="2889793" y="488715"/>
                </a:lnTo>
                <a:lnTo>
                  <a:pt x="0" y="48871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7259300" y="9210675"/>
            <a:ext cx="152400" cy="200025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637FBD"/>
                </a:solidFill>
                <a:latin typeface="Canva Sans"/>
                <a:ea typeface="Canva Sans"/>
                <a:cs typeface="Canva Sans"/>
                <a:sym typeface="Canva Sans"/>
              </a:rPr>
              <a:t>2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2501441" y="1909654"/>
            <a:ext cx="6182826" cy="3717424"/>
          </a:xfrm>
          <a:custGeom>
            <a:avLst/>
            <a:gdLst/>
            <a:ahLst/>
            <a:cxnLst/>
            <a:rect r="r" b="b" t="t" l="l"/>
            <a:pathLst>
              <a:path h="3717424" w="6182826">
                <a:moveTo>
                  <a:pt x="0" y="0"/>
                </a:moveTo>
                <a:lnTo>
                  <a:pt x="6182827" y="0"/>
                </a:lnTo>
                <a:lnTo>
                  <a:pt x="6182827" y="3717425"/>
                </a:lnTo>
                <a:lnTo>
                  <a:pt x="0" y="371742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8969210" y="1909654"/>
            <a:ext cx="8290090" cy="5906689"/>
          </a:xfrm>
          <a:custGeom>
            <a:avLst/>
            <a:gdLst/>
            <a:ahLst/>
            <a:cxnLst/>
            <a:rect r="r" b="b" t="t" l="l"/>
            <a:pathLst>
              <a:path h="5906689" w="8290090">
                <a:moveTo>
                  <a:pt x="0" y="0"/>
                </a:moveTo>
                <a:lnTo>
                  <a:pt x="8290090" y="0"/>
                </a:lnTo>
                <a:lnTo>
                  <a:pt x="8290090" y="5906689"/>
                </a:lnTo>
                <a:lnTo>
                  <a:pt x="0" y="590668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3420042" y="5738359"/>
            <a:ext cx="5264226" cy="4290344"/>
          </a:xfrm>
          <a:custGeom>
            <a:avLst/>
            <a:gdLst/>
            <a:ahLst/>
            <a:cxnLst/>
            <a:rect r="r" b="b" t="t" l="l"/>
            <a:pathLst>
              <a:path h="4290344" w="5264226">
                <a:moveTo>
                  <a:pt x="0" y="0"/>
                </a:moveTo>
                <a:lnTo>
                  <a:pt x="5264226" y="0"/>
                </a:lnTo>
                <a:lnTo>
                  <a:pt x="5264226" y="4290344"/>
                </a:lnTo>
                <a:lnTo>
                  <a:pt x="0" y="429034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364" r="0" b="-3364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852665"/>
            <a:ext cx="10309846" cy="15191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08"/>
              </a:lnSpc>
            </a:pPr>
            <a:r>
              <a:rPr lang="en-US" sz="5808" spc="-458">
                <a:solidFill>
                  <a:srgbClr val="637FBD"/>
                </a:solidFill>
                <a:latin typeface="Archivo Black"/>
                <a:ea typeface="Archivo Black"/>
                <a:cs typeface="Archivo Black"/>
                <a:sym typeface="Archivo Black"/>
              </a:rPr>
              <a:t>State of the Art</a:t>
            </a:r>
          </a:p>
          <a:p>
            <a:pPr algn="l" marL="0" indent="0" lvl="0">
              <a:lnSpc>
                <a:spcPts val="5808"/>
              </a:lnSpc>
              <a:spcBef>
                <a:spcPct val="0"/>
              </a:spcBef>
            </a:pP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4775710" y="0"/>
            <a:ext cx="3488687" cy="1198840"/>
          </a:xfrm>
          <a:custGeom>
            <a:avLst/>
            <a:gdLst/>
            <a:ahLst/>
            <a:cxnLst/>
            <a:rect r="r" b="b" t="t" l="l"/>
            <a:pathLst>
              <a:path h="1198840" w="3488687">
                <a:moveTo>
                  <a:pt x="0" y="0"/>
                </a:moveTo>
                <a:lnTo>
                  <a:pt x="3488687" y="0"/>
                </a:lnTo>
                <a:lnTo>
                  <a:pt x="3488687" y="1198840"/>
                </a:lnTo>
                <a:lnTo>
                  <a:pt x="0" y="11988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382152" y="1920179"/>
            <a:ext cx="1614179" cy="2318011"/>
          </a:xfrm>
          <a:custGeom>
            <a:avLst/>
            <a:gdLst/>
            <a:ahLst/>
            <a:cxnLst/>
            <a:rect r="r" b="b" t="t" l="l"/>
            <a:pathLst>
              <a:path h="2318011" w="1614179">
                <a:moveTo>
                  <a:pt x="0" y="0"/>
                </a:moveTo>
                <a:lnTo>
                  <a:pt x="1614178" y="0"/>
                </a:lnTo>
                <a:lnTo>
                  <a:pt x="1614178" y="2318012"/>
                </a:lnTo>
                <a:lnTo>
                  <a:pt x="0" y="23180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611374" y="4866022"/>
            <a:ext cx="756494" cy="1879488"/>
          </a:xfrm>
          <a:custGeom>
            <a:avLst/>
            <a:gdLst/>
            <a:ahLst/>
            <a:cxnLst/>
            <a:rect r="r" b="b" t="t" l="l"/>
            <a:pathLst>
              <a:path h="1879488" w="756494">
                <a:moveTo>
                  <a:pt x="0" y="0"/>
                </a:moveTo>
                <a:lnTo>
                  <a:pt x="756494" y="0"/>
                </a:lnTo>
                <a:lnTo>
                  <a:pt x="756494" y="1879488"/>
                </a:lnTo>
                <a:lnTo>
                  <a:pt x="0" y="187948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750144" y="5418078"/>
            <a:ext cx="378247" cy="378247"/>
          </a:xfrm>
          <a:custGeom>
            <a:avLst/>
            <a:gdLst/>
            <a:ahLst/>
            <a:cxnLst/>
            <a:rect r="r" b="b" t="t" l="l"/>
            <a:pathLst>
              <a:path h="378247" w="378247">
                <a:moveTo>
                  <a:pt x="0" y="0"/>
                </a:moveTo>
                <a:lnTo>
                  <a:pt x="378247" y="0"/>
                </a:lnTo>
                <a:lnTo>
                  <a:pt x="378247" y="378247"/>
                </a:lnTo>
                <a:lnTo>
                  <a:pt x="0" y="37824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2800498" y="6275068"/>
            <a:ext cx="378247" cy="378247"/>
          </a:xfrm>
          <a:custGeom>
            <a:avLst/>
            <a:gdLst/>
            <a:ahLst/>
            <a:cxnLst/>
            <a:rect r="r" b="b" t="t" l="l"/>
            <a:pathLst>
              <a:path h="378247" w="378247">
                <a:moveTo>
                  <a:pt x="0" y="0"/>
                </a:moveTo>
                <a:lnTo>
                  <a:pt x="378247" y="0"/>
                </a:lnTo>
                <a:lnTo>
                  <a:pt x="378247" y="378247"/>
                </a:lnTo>
                <a:lnTo>
                  <a:pt x="0" y="37824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611374" y="5805766"/>
            <a:ext cx="378247" cy="378247"/>
          </a:xfrm>
          <a:custGeom>
            <a:avLst/>
            <a:gdLst/>
            <a:ahLst/>
            <a:cxnLst/>
            <a:rect r="r" b="b" t="t" l="l"/>
            <a:pathLst>
              <a:path h="378247" w="378247">
                <a:moveTo>
                  <a:pt x="0" y="0"/>
                </a:moveTo>
                <a:lnTo>
                  <a:pt x="378247" y="0"/>
                </a:lnTo>
                <a:lnTo>
                  <a:pt x="378247" y="378247"/>
                </a:lnTo>
                <a:lnTo>
                  <a:pt x="0" y="37824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2354174" y="1788090"/>
            <a:ext cx="1435424" cy="1338859"/>
          </a:xfrm>
          <a:custGeom>
            <a:avLst/>
            <a:gdLst/>
            <a:ahLst/>
            <a:cxnLst/>
            <a:rect r="r" b="b" t="t" l="l"/>
            <a:pathLst>
              <a:path h="1338859" w="1435424">
                <a:moveTo>
                  <a:pt x="0" y="0"/>
                </a:moveTo>
                <a:lnTo>
                  <a:pt x="1435424" y="0"/>
                </a:lnTo>
                <a:lnTo>
                  <a:pt x="1435424" y="1338859"/>
                </a:lnTo>
                <a:lnTo>
                  <a:pt x="0" y="133885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3566270" y="2824558"/>
            <a:ext cx="868188" cy="1351265"/>
          </a:xfrm>
          <a:custGeom>
            <a:avLst/>
            <a:gdLst/>
            <a:ahLst/>
            <a:cxnLst/>
            <a:rect r="r" b="b" t="t" l="l"/>
            <a:pathLst>
              <a:path h="1351265" w="868188">
                <a:moveTo>
                  <a:pt x="0" y="0"/>
                </a:moveTo>
                <a:lnTo>
                  <a:pt x="868188" y="0"/>
                </a:lnTo>
                <a:lnTo>
                  <a:pt x="868188" y="1351264"/>
                </a:lnTo>
                <a:lnTo>
                  <a:pt x="0" y="135126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2430325" y="4436110"/>
            <a:ext cx="799562" cy="1308078"/>
          </a:xfrm>
          <a:custGeom>
            <a:avLst/>
            <a:gdLst/>
            <a:ahLst/>
            <a:cxnLst/>
            <a:rect r="r" b="b" t="t" l="l"/>
            <a:pathLst>
              <a:path h="1308078" w="799562">
                <a:moveTo>
                  <a:pt x="0" y="0"/>
                </a:moveTo>
                <a:lnTo>
                  <a:pt x="799562" y="0"/>
                </a:lnTo>
                <a:lnTo>
                  <a:pt x="799562" y="1308078"/>
                </a:lnTo>
                <a:lnTo>
                  <a:pt x="0" y="130807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360196" y="7497948"/>
            <a:ext cx="7979171" cy="2212106"/>
          </a:xfrm>
          <a:custGeom>
            <a:avLst/>
            <a:gdLst/>
            <a:ahLst/>
            <a:cxnLst/>
            <a:rect r="r" b="b" t="t" l="l"/>
            <a:pathLst>
              <a:path h="2212106" w="7979171">
                <a:moveTo>
                  <a:pt x="0" y="0"/>
                </a:moveTo>
                <a:lnTo>
                  <a:pt x="7979172" y="0"/>
                </a:lnTo>
                <a:lnTo>
                  <a:pt x="7979172" y="2212105"/>
                </a:lnTo>
                <a:lnTo>
                  <a:pt x="0" y="221210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-5465" r="0" b="-30741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0" y="0"/>
            <a:ext cx="602518" cy="797140"/>
          </a:xfrm>
          <a:custGeom>
            <a:avLst/>
            <a:gdLst/>
            <a:ahLst/>
            <a:cxnLst/>
            <a:rect r="r" b="b" t="t" l="l"/>
            <a:pathLst>
              <a:path h="797140" w="602518">
                <a:moveTo>
                  <a:pt x="0" y="0"/>
                </a:moveTo>
                <a:lnTo>
                  <a:pt x="602518" y="0"/>
                </a:lnTo>
                <a:lnTo>
                  <a:pt x="602518" y="797140"/>
                </a:lnTo>
                <a:lnTo>
                  <a:pt x="0" y="79714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45693" t="-32505" r="-494561" b="-3860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9942834" y="8354519"/>
            <a:ext cx="2411340" cy="723402"/>
          </a:xfrm>
          <a:custGeom>
            <a:avLst/>
            <a:gdLst/>
            <a:ahLst/>
            <a:cxnLst/>
            <a:rect r="r" b="b" t="t" l="l"/>
            <a:pathLst>
              <a:path h="723402" w="2411340">
                <a:moveTo>
                  <a:pt x="0" y="0"/>
                </a:moveTo>
                <a:lnTo>
                  <a:pt x="2411340" y="0"/>
                </a:lnTo>
                <a:lnTo>
                  <a:pt x="2411340" y="723402"/>
                </a:lnTo>
                <a:lnTo>
                  <a:pt x="0" y="72340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3071886" y="7372963"/>
            <a:ext cx="1822209" cy="2410811"/>
          </a:xfrm>
          <a:custGeom>
            <a:avLst/>
            <a:gdLst/>
            <a:ahLst/>
            <a:cxnLst/>
            <a:rect r="r" b="b" t="t" l="l"/>
            <a:pathLst>
              <a:path h="2410811" w="1822209">
                <a:moveTo>
                  <a:pt x="0" y="0"/>
                </a:moveTo>
                <a:lnTo>
                  <a:pt x="1822209" y="0"/>
                </a:lnTo>
                <a:lnTo>
                  <a:pt x="1822209" y="2410811"/>
                </a:lnTo>
                <a:lnTo>
                  <a:pt x="0" y="2410811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45693" t="-32505" r="-494561" b="-3860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1028700" y="53900"/>
            <a:ext cx="4321082" cy="621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637FBD"/>
                </a:solidFill>
                <a:latin typeface="Garet Light"/>
                <a:ea typeface="Garet Light"/>
                <a:cs typeface="Garet Light"/>
                <a:sym typeface="Garet Light"/>
              </a:rPr>
              <a:t>INTERIM REPORT</a:t>
            </a:r>
          </a:p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637FBD"/>
                </a:solidFill>
                <a:latin typeface="Garet"/>
                <a:ea typeface="Garet"/>
                <a:cs typeface="Garet"/>
                <a:sym typeface="Garet"/>
              </a:rPr>
              <a:t>16/04/2026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7259300" y="9210675"/>
            <a:ext cx="152400" cy="200025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3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24608" y="2400370"/>
            <a:ext cx="2200870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79"/>
              </a:lnSpc>
              <a:spcBef>
                <a:spcPct val="0"/>
              </a:spcBef>
            </a:pPr>
            <a:r>
              <a:rPr lang="en-US" b="true" sz="3199" spc="63">
                <a:solidFill>
                  <a:srgbClr val="6675B8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Hydration: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4110630" y="2066995"/>
            <a:ext cx="5513366" cy="1967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 spc="55">
                <a:solidFill>
                  <a:srgbClr val="6675B8"/>
                </a:solidFill>
                <a:latin typeface="Canva Sans"/>
                <a:ea typeface="Canva Sans"/>
                <a:cs typeface="Canva Sans"/>
                <a:sym typeface="Canva Sans"/>
              </a:rPr>
              <a:t>E</a:t>
            </a:r>
            <a:r>
              <a:rPr lang="en-US" sz="2799" spc="55">
                <a:solidFill>
                  <a:srgbClr val="6675B8"/>
                </a:solidFill>
                <a:latin typeface="Canva Sans"/>
                <a:ea typeface="Canva Sans"/>
                <a:cs typeface="Canva Sans"/>
                <a:sym typeface="Canva Sans"/>
              </a:rPr>
              <a:t>lectrolyte balance, temperature regulation</a:t>
            </a:r>
          </a:p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 spc="55">
                <a:solidFill>
                  <a:srgbClr val="6675B8"/>
                </a:solidFill>
                <a:latin typeface="Canva Sans"/>
                <a:ea typeface="Canva Sans"/>
                <a:cs typeface="Canva Sans"/>
                <a:sym typeface="Canva Sans"/>
              </a:rPr>
              <a:t>Quantity, quality and how regulary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24608" y="4920584"/>
            <a:ext cx="1907381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79"/>
              </a:lnSpc>
              <a:spcBef>
                <a:spcPct val="0"/>
              </a:spcBef>
            </a:pPr>
            <a:r>
              <a:rPr lang="en-US" b="true" sz="3199" spc="63">
                <a:solidFill>
                  <a:srgbClr val="6675B8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Hygiene: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9978877" y="2400370"/>
            <a:ext cx="2333268" cy="1099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sz="3199" spc="63" b="true">
                <a:solidFill>
                  <a:srgbClr val="6675B8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Effects </a:t>
            </a:r>
          </a:p>
          <a:p>
            <a:pPr algn="l">
              <a:lnSpc>
                <a:spcPts val="4479"/>
              </a:lnSpc>
              <a:spcBef>
                <a:spcPct val="0"/>
              </a:spcBef>
            </a:pPr>
            <a:r>
              <a:rPr lang="en-US" b="true" sz="3199" spc="63">
                <a:solidFill>
                  <a:srgbClr val="6675B8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of tracking: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9978877" y="4601453"/>
            <a:ext cx="1876782" cy="548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30"/>
              </a:lnSpc>
              <a:spcBef>
                <a:spcPct val="0"/>
              </a:spcBef>
            </a:pPr>
            <a:r>
              <a:rPr lang="en-US" b="true" sz="3164" spc="63">
                <a:solidFill>
                  <a:srgbClr val="6675B8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Minerals: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4113259" y="4920584"/>
            <a:ext cx="5584186" cy="1471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 spc="55">
                <a:solidFill>
                  <a:srgbClr val="6675B8"/>
                </a:solidFill>
                <a:latin typeface="Canva Sans"/>
                <a:ea typeface="Canva Sans"/>
                <a:cs typeface="Canva Sans"/>
                <a:sym typeface="Canva Sans"/>
              </a:rPr>
              <a:t>20 % of bottles with a risky level of microorganism</a:t>
            </a:r>
          </a:p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 spc="55">
                <a:solidFill>
                  <a:srgbClr val="6675B8"/>
                </a:solidFill>
                <a:latin typeface="Canva Sans"/>
                <a:ea typeface="Canva Sans"/>
                <a:cs typeface="Canva Sans"/>
                <a:sym typeface="Canva Sans"/>
              </a:rPr>
              <a:t>UV-C kills 99 % of bacteria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4016623" y="1787587"/>
            <a:ext cx="3858735" cy="1967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 spc="55">
                <a:solidFill>
                  <a:srgbClr val="6675B8"/>
                </a:solidFill>
                <a:latin typeface="Canva Sans"/>
                <a:ea typeface="Canva Sans"/>
                <a:cs typeface="Canva Sans"/>
                <a:sym typeface="Canva Sans"/>
              </a:rPr>
              <a:t>T</a:t>
            </a:r>
            <a:r>
              <a:rPr lang="en-US" sz="2799" spc="55">
                <a:solidFill>
                  <a:srgbClr val="6675B8"/>
                </a:solidFill>
                <a:latin typeface="Canva Sans"/>
                <a:ea typeface="Canva Sans"/>
                <a:cs typeface="Canva Sans"/>
                <a:sym typeface="Canva Sans"/>
              </a:rPr>
              <a:t>racking + reminders support water intake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4210962" y="4767558"/>
            <a:ext cx="3831741" cy="976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 spc="55">
                <a:solidFill>
                  <a:srgbClr val="6675B8"/>
                </a:solidFill>
                <a:latin typeface="Canva Sans"/>
                <a:ea typeface="Canva Sans"/>
                <a:cs typeface="Canva Sans"/>
                <a:sym typeface="Canva Sans"/>
              </a:rPr>
              <a:t>K</a:t>
            </a:r>
            <a:r>
              <a:rPr lang="en-US" sz="2799" spc="55">
                <a:solidFill>
                  <a:srgbClr val="6675B8"/>
                </a:solidFill>
                <a:latin typeface="Canva Sans"/>
                <a:ea typeface="Canva Sans"/>
                <a:cs typeface="Canva Sans"/>
                <a:sym typeface="Canva Sans"/>
              </a:rPr>
              <a:t>eep electrolyte balance stable</a:t>
            </a:r>
          </a:p>
        </p:txBody>
      </p:sp>
      <p:sp>
        <p:nvSpPr>
          <p:cNvPr name="Freeform 27" id="27"/>
          <p:cNvSpPr/>
          <p:nvPr/>
        </p:nvSpPr>
        <p:spPr>
          <a:xfrm flipH="false" flipV="false" rot="0">
            <a:off x="299448" y="9539988"/>
            <a:ext cx="2889793" cy="488715"/>
          </a:xfrm>
          <a:custGeom>
            <a:avLst/>
            <a:gdLst/>
            <a:ahLst/>
            <a:cxnLst/>
            <a:rect r="r" b="b" t="t" l="l"/>
            <a:pathLst>
              <a:path h="488715" w="2889793">
                <a:moveTo>
                  <a:pt x="0" y="0"/>
                </a:moveTo>
                <a:lnTo>
                  <a:pt x="2889793" y="0"/>
                </a:lnTo>
                <a:lnTo>
                  <a:pt x="2889793" y="488715"/>
                </a:lnTo>
                <a:lnTo>
                  <a:pt x="0" y="48871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364" r="0" b="-3364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1014893"/>
            <a:ext cx="11997769" cy="7857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808"/>
              </a:lnSpc>
              <a:spcBef>
                <a:spcPct val="0"/>
              </a:spcBef>
            </a:pPr>
            <a:r>
              <a:rPr lang="en-US" sz="5808" spc="-458">
                <a:solidFill>
                  <a:srgbClr val="637FBD"/>
                </a:solidFill>
                <a:latin typeface="Archivo Black"/>
                <a:ea typeface="Archivo Black"/>
                <a:cs typeface="Archivo Black"/>
                <a:sym typeface="Archivo Black"/>
              </a:rPr>
              <a:t>Marketing Plan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4775710" y="0"/>
            <a:ext cx="3488687" cy="1198840"/>
          </a:xfrm>
          <a:custGeom>
            <a:avLst/>
            <a:gdLst/>
            <a:ahLst/>
            <a:cxnLst/>
            <a:rect r="r" b="b" t="t" l="l"/>
            <a:pathLst>
              <a:path h="1198840" w="3488687">
                <a:moveTo>
                  <a:pt x="0" y="0"/>
                </a:moveTo>
                <a:lnTo>
                  <a:pt x="3488687" y="0"/>
                </a:lnTo>
                <a:lnTo>
                  <a:pt x="3488687" y="1198840"/>
                </a:lnTo>
                <a:lnTo>
                  <a:pt x="0" y="11988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28700" y="53900"/>
            <a:ext cx="4321082" cy="621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637FBD"/>
                </a:solidFill>
                <a:latin typeface="Garet Light"/>
                <a:ea typeface="Garet Light"/>
                <a:cs typeface="Garet Light"/>
                <a:sym typeface="Garet Light"/>
              </a:rPr>
              <a:t>INTERIM REPORT</a:t>
            </a:r>
          </a:p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637FBD"/>
                </a:solidFill>
                <a:latin typeface="Garet"/>
                <a:ea typeface="Garet"/>
                <a:cs typeface="Garet"/>
                <a:sym typeface="Garet"/>
              </a:rPr>
              <a:t>16/04/2026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0" y="0"/>
            <a:ext cx="602518" cy="797140"/>
          </a:xfrm>
          <a:custGeom>
            <a:avLst/>
            <a:gdLst/>
            <a:ahLst/>
            <a:cxnLst/>
            <a:rect r="r" b="b" t="t" l="l"/>
            <a:pathLst>
              <a:path h="797140" w="602518">
                <a:moveTo>
                  <a:pt x="0" y="0"/>
                </a:moveTo>
                <a:lnTo>
                  <a:pt x="602518" y="0"/>
                </a:lnTo>
                <a:lnTo>
                  <a:pt x="602518" y="797140"/>
                </a:lnTo>
                <a:lnTo>
                  <a:pt x="0" y="7971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5693" t="-32505" r="-494561" b="-3860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99448" y="9539988"/>
            <a:ext cx="2889793" cy="488715"/>
          </a:xfrm>
          <a:custGeom>
            <a:avLst/>
            <a:gdLst/>
            <a:ahLst/>
            <a:cxnLst/>
            <a:rect r="r" b="b" t="t" l="l"/>
            <a:pathLst>
              <a:path h="488715" w="2889793">
                <a:moveTo>
                  <a:pt x="0" y="0"/>
                </a:moveTo>
                <a:lnTo>
                  <a:pt x="2889793" y="0"/>
                </a:lnTo>
                <a:lnTo>
                  <a:pt x="2889793" y="488715"/>
                </a:lnTo>
                <a:lnTo>
                  <a:pt x="0" y="48871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7259300" y="9210675"/>
            <a:ext cx="152400" cy="200025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637FBD"/>
                </a:solidFill>
                <a:latin typeface="Canva Sans"/>
                <a:ea typeface="Canva Sans"/>
                <a:cs typeface="Canva Sans"/>
                <a:sym typeface="Canva Sans"/>
              </a:rPr>
              <a:t>4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145116" y="2281148"/>
            <a:ext cx="11997769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637FB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Know your</a:t>
            </a:r>
            <a:r>
              <a:rPr lang="en-US" b="true" sz="5199">
                <a:solidFill>
                  <a:srgbClr val="637FB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water. Trust your bottle.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1341064" y="4028731"/>
            <a:ext cx="5918236" cy="5229569"/>
          </a:xfrm>
          <a:custGeom>
            <a:avLst/>
            <a:gdLst/>
            <a:ahLst/>
            <a:cxnLst/>
            <a:rect r="r" b="b" t="t" l="l"/>
            <a:pathLst>
              <a:path h="5229569" w="5918236">
                <a:moveTo>
                  <a:pt x="0" y="0"/>
                </a:moveTo>
                <a:lnTo>
                  <a:pt x="5918236" y="0"/>
                </a:lnTo>
                <a:lnTo>
                  <a:pt x="5918236" y="5229569"/>
                </a:lnTo>
                <a:lnTo>
                  <a:pt x="0" y="522956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568334" y="3358743"/>
            <a:ext cx="10772730" cy="55881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91687" indent="-345843" lvl="1">
              <a:lnSpc>
                <a:spcPts val="4485"/>
              </a:lnSpc>
              <a:buFont typeface="Arial"/>
              <a:buChar char="•"/>
            </a:pPr>
            <a:r>
              <a:rPr lang="en-US" sz="3203">
                <a:solidFill>
                  <a:srgbClr val="637FBD"/>
                </a:solidFill>
                <a:latin typeface="Canva Sans"/>
                <a:ea typeface="Canva Sans"/>
                <a:cs typeface="Canva Sans"/>
                <a:sym typeface="Canva Sans"/>
              </a:rPr>
              <a:t>Active people</a:t>
            </a:r>
          </a:p>
          <a:p>
            <a:pPr algn="l" marL="691687" indent="-345843" lvl="1">
              <a:lnSpc>
                <a:spcPts val="4485"/>
              </a:lnSpc>
              <a:buFont typeface="Arial"/>
              <a:buChar char="•"/>
            </a:pPr>
            <a:r>
              <a:rPr lang="en-US" sz="3203">
                <a:solidFill>
                  <a:srgbClr val="637FBD"/>
                </a:solidFill>
                <a:latin typeface="Canva Sans"/>
                <a:ea typeface="Canva Sans"/>
                <a:cs typeface="Canva Sans"/>
                <a:sym typeface="Canva Sans"/>
              </a:rPr>
              <a:t>Health Enthusiasts &amp; Eco-Conscious Professionals</a:t>
            </a:r>
          </a:p>
          <a:p>
            <a:pPr algn="l" marL="691687" indent="-345843" lvl="1">
              <a:lnSpc>
                <a:spcPts val="4485"/>
              </a:lnSpc>
              <a:buFont typeface="Arial"/>
              <a:buChar char="•"/>
            </a:pPr>
            <a:r>
              <a:rPr lang="en-US" sz="3203">
                <a:solidFill>
                  <a:srgbClr val="637FBD"/>
                </a:solidFill>
                <a:latin typeface="Canva Sans"/>
                <a:ea typeface="Canva Sans"/>
                <a:cs typeface="Canva Sans"/>
                <a:sym typeface="Canva Sans"/>
              </a:rPr>
              <a:t>Premium pricing: ~ 250 € retail + app subscription model</a:t>
            </a:r>
          </a:p>
          <a:p>
            <a:pPr algn="l" marL="691687" indent="-345843" lvl="1">
              <a:lnSpc>
                <a:spcPts val="4485"/>
              </a:lnSpc>
              <a:buFont typeface="Arial"/>
              <a:buChar char="•"/>
            </a:pPr>
            <a:r>
              <a:rPr lang="en-US" sz="3203">
                <a:solidFill>
                  <a:srgbClr val="637FBD"/>
                </a:solidFill>
                <a:latin typeface="Canva Sans"/>
                <a:ea typeface="Canva Sans"/>
                <a:cs typeface="Canva Sans"/>
                <a:sym typeface="Canva Sans"/>
              </a:rPr>
              <a:t>Distributed via official website, Amazon &amp; premium retail stores</a:t>
            </a:r>
          </a:p>
          <a:p>
            <a:pPr algn="l" marL="691687" indent="-345843" lvl="1">
              <a:lnSpc>
                <a:spcPts val="4485"/>
              </a:lnSpc>
              <a:buFont typeface="Arial"/>
              <a:buChar char="•"/>
            </a:pPr>
            <a:r>
              <a:rPr lang="en-US" sz="3203">
                <a:solidFill>
                  <a:srgbClr val="637FBD"/>
                </a:solidFill>
                <a:latin typeface="Canva Sans"/>
                <a:ea typeface="Canva Sans"/>
                <a:cs typeface="Canva Sans"/>
                <a:sym typeface="Canva Sans"/>
              </a:rPr>
              <a:t>Promoted through university pilot, social media &amp; fitness influencers</a:t>
            </a:r>
          </a:p>
          <a:p>
            <a:pPr algn="l" marL="691687" indent="-345843" lvl="1">
              <a:lnSpc>
                <a:spcPts val="4485"/>
              </a:lnSpc>
              <a:buFont typeface="Arial"/>
              <a:buChar char="•"/>
            </a:pPr>
            <a:r>
              <a:rPr lang="en-US" sz="3203">
                <a:solidFill>
                  <a:srgbClr val="637FBD"/>
                </a:solidFill>
                <a:latin typeface="Canva Sans"/>
                <a:ea typeface="Canva Sans"/>
                <a:cs typeface="Canva Sans"/>
                <a:sym typeface="Canva Sans"/>
              </a:rPr>
              <a:t>Gamification features drive daily engagement and retention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364" r="0" b="-336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775710" y="0"/>
            <a:ext cx="3488687" cy="1198840"/>
          </a:xfrm>
          <a:custGeom>
            <a:avLst/>
            <a:gdLst/>
            <a:ahLst/>
            <a:cxnLst/>
            <a:rect r="r" b="b" t="t" l="l"/>
            <a:pathLst>
              <a:path h="1198840" w="3488687">
                <a:moveTo>
                  <a:pt x="0" y="0"/>
                </a:moveTo>
                <a:lnTo>
                  <a:pt x="3488687" y="0"/>
                </a:lnTo>
                <a:lnTo>
                  <a:pt x="3488687" y="1198840"/>
                </a:lnTo>
                <a:lnTo>
                  <a:pt x="0" y="11988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0" y="0"/>
            <a:ext cx="602518" cy="797140"/>
          </a:xfrm>
          <a:custGeom>
            <a:avLst/>
            <a:gdLst/>
            <a:ahLst/>
            <a:cxnLst/>
            <a:rect r="r" b="b" t="t" l="l"/>
            <a:pathLst>
              <a:path h="797140" w="602518">
                <a:moveTo>
                  <a:pt x="0" y="0"/>
                </a:moveTo>
                <a:lnTo>
                  <a:pt x="602518" y="0"/>
                </a:lnTo>
                <a:lnTo>
                  <a:pt x="602518" y="797140"/>
                </a:lnTo>
                <a:lnTo>
                  <a:pt x="0" y="7971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5693" t="-32505" r="-494561" b="-3860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99448" y="9539988"/>
            <a:ext cx="2889793" cy="488715"/>
          </a:xfrm>
          <a:custGeom>
            <a:avLst/>
            <a:gdLst/>
            <a:ahLst/>
            <a:cxnLst/>
            <a:rect r="r" b="b" t="t" l="l"/>
            <a:pathLst>
              <a:path h="488715" w="2889793">
                <a:moveTo>
                  <a:pt x="0" y="0"/>
                </a:moveTo>
                <a:lnTo>
                  <a:pt x="2889793" y="0"/>
                </a:lnTo>
                <a:lnTo>
                  <a:pt x="2889793" y="488715"/>
                </a:lnTo>
                <a:lnTo>
                  <a:pt x="0" y="48871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968260" y="2535752"/>
            <a:ext cx="9888589" cy="6378140"/>
          </a:xfrm>
          <a:custGeom>
            <a:avLst/>
            <a:gdLst/>
            <a:ahLst/>
            <a:cxnLst/>
            <a:rect r="r" b="b" t="t" l="l"/>
            <a:pathLst>
              <a:path h="6378140" w="9888589">
                <a:moveTo>
                  <a:pt x="0" y="0"/>
                </a:moveTo>
                <a:lnTo>
                  <a:pt x="9888588" y="0"/>
                </a:lnTo>
                <a:lnTo>
                  <a:pt x="9888588" y="6378139"/>
                </a:lnTo>
                <a:lnTo>
                  <a:pt x="0" y="637813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10795154" y="1406455"/>
            <a:ext cx="5927358" cy="8377891"/>
          </a:xfrm>
          <a:custGeom>
            <a:avLst/>
            <a:gdLst/>
            <a:ahLst/>
            <a:cxnLst/>
            <a:rect r="r" b="b" t="t" l="l"/>
            <a:pathLst>
              <a:path h="8377891" w="5927358">
                <a:moveTo>
                  <a:pt x="0" y="0"/>
                </a:moveTo>
                <a:lnTo>
                  <a:pt x="5927358" y="0"/>
                </a:lnTo>
                <a:lnTo>
                  <a:pt x="5927358" y="8377891"/>
                </a:lnTo>
                <a:lnTo>
                  <a:pt x="0" y="837789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028700" y="1123950"/>
            <a:ext cx="12550836" cy="7857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808"/>
              </a:lnSpc>
              <a:spcBef>
                <a:spcPct val="0"/>
              </a:spcBef>
            </a:pPr>
            <a:r>
              <a:rPr lang="en-US" sz="5808" spc="-458">
                <a:solidFill>
                  <a:srgbClr val="637FBD"/>
                </a:solidFill>
                <a:latin typeface="Archivo Black"/>
                <a:ea typeface="Archivo Black"/>
                <a:cs typeface="Archivo Black"/>
                <a:sym typeface="Archivo Black"/>
              </a:rPr>
              <a:t>Solution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53900"/>
            <a:ext cx="4321082" cy="621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637FBD"/>
                </a:solidFill>
                <a:latin typeface="Garet Light"/>
                <a:ea typeface="Garet Light"/>
                <a:cs typeface="Garet Light"/>
                <a:sym typeface="Garet Light"/>
              </a:rPr>
              <a:t>INTERIM REPORT</a:t>
            </a:r>
          </a:p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637FBD"/>
                </a:solidFill>
                <a:latin typeface="Garet"/>
                <a:ea typeface="Garet"/>
                <a:cs typeface="Garet"/>
                <a:sym typeface="Garet"/>
              </a:rPr>
              <a:t>16/04/2026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7259300" y="9210675"/>
            <a:ext cx="152400" cy="200025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637FBD"/>
                </a:solidFill>
                <a:latin typeface="Canva Sans"/>
                <a:ea typeface="Canva Sans"/>
                <a:cs typeface="Canva Sans"/>
                <a:sym typeface="Canva Sans"/>
              </a:rPr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364" r="0" b="-3364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1123950"/>
            <a:ext cx="12550836" cy="7806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808"/>
              </a:lnSpc>
              <a:spcBef>
                <a:spcPct val="0"/>
              </a:spcBef>
            </a:pPr>
            <a:r>
              <a:rPr lang="en-US" sz="5808" spc="-458">
                <a:solidFill>
                  <a:srgbClr val="637FBD"/>
                </a:solidFill>
                <a:latin typeface="Archivo Black"/>
                <a:ea typeface="Archivo Black"/>
                <a:cs typeface="Archivo Black"/>
                <a:sym typeface="Archivo Black"/>
              </a:rPr>
              <a:t>Structural drawings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4775710" y="0"/>
            <a:ext cx="3488687" cy="1198840"/>
          </a:xfrm>
          <a:custGeom>
            <a:avLst/>
            <a:gdLst/>
            <a:ahLst/>
            <a:cxnLst/>
            <a:rect r="r" b="b" t="t" l="l"/>
            <a:pathLst>
              <a:path h="1198840" w="3488687">
                <a:moveTo>
                  <a:pt x="0" y="0"/>
                </a:moveTo>
                <a:lnTo>
                  <a:pt x="3488687" y="0"/>
                </a:lnTo>
                <a:lnTo>
                  <a:pt x="3488687" y="1198840"/>
                </a:lnTo>
                <a:lnTo>
                  <a:pt x="0" y="11988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28700" y="53900"/>
            <a:ext cx="4321082" cy="621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637FBD"/>
                </a:solidFill>
                <a:latin typeface="Garet Light"/>
                <a:ea typeface="Garet Light"/>
                <a:cs typeface="Garet Light"/>
                <a:sym typeface="Garet Light"/>
              </a:rPr>
              <a:t>INTERIM REPORT</a:t>
            </a:r>
          </a:p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637FBD"/>
                </a:solidFill>
                <a:latin typeface="Garet"/>
                <a:ea typeface="Garet"/>
                <a:cs typeface="Garet"/>
                <a:sym typeface="Garet"/>
              </a:rPr>
              <a:t>16/04/2026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0" y="0"/>
            <a:ext cx="602518" cy="797140"/>
          </a:xfrm>
          <a:custGeom>
            <a:avLst/>
            <a:gdLst/>
            <a:ahLst/>
            <a:cxnLst/>
            <a:rect r="r" b="b" t="t" l="l"/>
            <a:pathLst>
              <a:path h="797140" w="602518">
                <a:moveTo>
                  <a:pt x="0" y="0"/>
                </a:moveTo>
                <a:lnTo>
                  <a:pt x="602518" y="0"/>
                </a:lnTo>
                <a:lnTo>
                  <a:pt x="602518" y="797140"/>
                </a:lnTo>
                <a:lnTo>
                  <a:pt x="0" y="7971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5693" t="-32505" r="-494561" b="-3860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99448" y="9539988"/>
            <a:ext cx="2889793" cy="488715"/>
          </a:xfrm>
          <a:custGeom>
            <a:avLst/>
            <a:gdLst/>
            <a:ahLst/>
            <a:cxnLst/>
            <a:rect r="r" b="b" t="t" l="l"/>
            <a:pathLst>
              <a:path h="488715" w="2889793">
                <a:moveTo>
                  <a:pt x="0" y="0"/>
                </a:moveTo>
                <a:lnTo>
                  <a:pt x="2889793" y="0"/>
                </a:lnTo>
                <a:lnTo>
                  <a:pt x="2889793" y="488715"/>
                </a:lnTo>
                <a:lnTo>
                  <a:pt x="0" y="48871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7259300" y="9210675"/>
            <a:ext cx="152400" cy="200025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637FBD"/>
                </a:solidFill>
                <a:latin typeface="Canva Sans"/>
                <a:ea typeface="Canva Sans"/>
                <a:cs typeface="Canva Sans"/>
                <a:sym typeface="Canva Sans"/>
              </a:rPr>
              <a:t>6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6430762" y="3004689"/>
            <a:ext cx="3290931" cy="6253611"/>
          </a:xfrm>
          <a:custGeom>
            <a:avLst/>
            <a:gdLst/>
            <a:ahLst/>
            <a:cxnLst/>
            <a:rect r="r" b="b" t="t" l="l"/>
            <a:pathLst>
              <a:path h="6253611" w="3290931">
                <a:moveTo>
                  <a:pt x="0" y="0"/>
                </a:moveTo>
                <a:lnTo>
                  <a:pt x="3290931" y="0"/>
                </a:lnTo>
                <a:lnTo>
                  <a:pt x="3290931" y="6253611"/>
                </a:lnTo>
                <a:lnTo>
                  <a:pt x="0" y="625361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name="Freeform 10" id="10"/>
          <p:cNvSpPr/>
          <p:nvPr/>
        </p:nvSpPr>
        <p:spPr>
          <a:xfrm flipH="false" flipV="false" rot="0">
            <a:off x="9144000" y="2395986"/>
            <a:ext cx="2341657" cy="6277633"/>
          </a:xfrm>
          <a:custGeom>
            <a:avLst/>
            <a:gdLst/>
            <a:ahLst/>
            <a:cxnLst/>
            <a:rect r="r" b="b" t="t" l="l"/>
            <a:pathLst>
              <a:path h="6277633" w="2341657">
                <a:moveTo>
                  <a:pt x="0" y="0"/>
                </a:moveTo>
                <a:lnTo>
                  <a:pt x="2341657" y="0"/>
                </a:lnTo>
                <a:lnTo>
                  <a:pt x="2341657" y="6277633"/>
                </a:lnTo>
                <a:lnTo>
                  <a:pt x="0" y="627763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name="Freeform 11" id="11"/>
          <p:cNvSpPr/>
          <p:nvPr/>
        </p:nvSpPr>
        <p:spPr>
          <a:xfrm flipH="false" flipV="false" rot="0">
            <a:off x="2329895" y="2115765"/>
            <a:ext cx="2968365" cy="2418983"/>
          </a:xfrm>
          <a:custGeom>
            <a:avLst/>
            <a:gdLst/>
            <a:ahLst/>
            <a:cxnLst/>
            <a:rect r="r" b="b" t="t" l="l"/>
            <a:pathLst>
              <a:path h="2418983" w="2968365">
                <a:moveTo>
                  <a:pt x="0" y="0"/>
                </a:moveTo>
                <a:lnTo>
                  <a:pt x="2968364" y="0"/>
                </a:lnTo>
                <a:lnTo>
                  <a:pt x="2968364" y="2418983"/>
                </a:lnTo>
                <a:lnTo>
                  <a:pt x="0" y="241898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name="Freeform 12" id="12"/>
          <p:cNvSpPr/>
          <p:nvPr/>
        </p:nvSpPr>
        <p:spPr>
          <a:xfrm flipH="false" flipV="false" rot="0">
            <a:off x="301259" y="4439413"/>
            <a:ext cx="3149820" cy="2620239"/>
          </a:xfrm>
          <a:custGeom>
            <a:avLst/>
            <a:gdLst/>
            <a:ahLst/>
            <a:cxnLst/>
            <a:rect r="r" b="b" t="t" l="l"/>
            <a:pathLst>
              <a:path h="2620239" w="3149820">
                <a:moveTo>
                  <a:pt x="0" y="0"/>
                </a:moveTo>
                <a:lnTo>
                  <a:pt x="3149820" y="0"/>
                </a:lnTo>
                <a:lnTo>
                  <a:pt x="3149820" y="2620239"/>
                </a:lnTo>
                <a:lnTo>
                  <a:pt x="0" y="262023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name="Freeform 13" id="13"/>
          <p:cNvSpPr/>
          <p:nvPr/>
        </p:nvSpPr>
        <p:spPr>
          <a:xfrm flipH="false" flipV="false" rot="0">
            <a:off x="13630417" y="5186695"/>
            <a:ext cx="2289921" cy="4071605"/>
          </a:xfrm>
          <a:custGeom>
            <a:avLst/>
            <a:gdLst/>
            <a:ahLst/>
            <a:cxnLst/>
            <a:rect r="r" b="b" t="t" l="l"/>
            <a:pathLst>
              <a:path h="4071605" w="2289921">
                <a:moveTo>
                  <a:pt x="0" y="0"/>
                </a:moveTo>
                <a:lnTo>
                  <a:pt x="2289921" y="0"/>
                </a:lnTo>
                <a:lnTo>
                  <a:pt x="2289921" y="4071605"/>
                </a:lnTo>
                <a:lnTo>
                  <a:pt x="0" y="407160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name="Freeform 14" id="14"/>
          <p:cNvSpPr/>
          <p:nvPr/>
        </p:nvSpPr>
        <p:spPr>
          <a:xfrm flipH="false" flipV="false" rot="0">
            <a:off x="15632183" y="3325256"/>
            <a:ext cx="2084549" cy="4591548"/>
          </a:xfrm>
          <a:custGeom>
            <a:avLst/>
            <a:gdLst/>
            <a:ahLst/>
            <a:cxnLst/>
            <a:rect r="r" b="b" t="t" l="l"/>
            <a:pathLst>
              <a:path h="4591548" w="2084549">
                <a:moveTo>
                  <a:pt x="0" y="0"/>
                </a:moveTo>
                <a:lnTo>
                  <a:pt x="2084549" y="0"/>
                </a:lnTo>
                <a:lnTo>
                  <a:pt x="2084549" y="4591548"/>
                </a:lnTo>
                <a:lnTo>
                  <a:pt x="0" y="459154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name="Freeform 15" id="15"/>
          <p:cNvSpPr/>
          <p:nvPr/>
        </p:nvSpPr>
        <p:spPr>
          <a:xfrm flipH="false" flipV="false" rot="0">
            <a:off x="13173658" y="501226"/>
            <a:ext cx="2458524" cy="4136177"/>
          </a:xfrm>
          <a:custGeom>
            <a:avLst/>
            <a:gdLst/>
            <a:ahLst/>
            <a:cxnLst/>
            <a:rect r="r" b="b" t="t" l="l"/>
            <a:pathLst>
              <a:path h="4136177" w="2458524">
                <a:moveTo>
                  <a:pt x="0" y="0"/>
                </a:moveTo>
                <a:lnTo>
                  <a:pt x="2458525" y="0"/>
                </a:lnTo>
                <a:lnTo>
                  <a:pt x="2458525" y="4136177"/>
                </a:lnTo>
                <a:lnTo>
                  <a:pt x="0" y="413617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name="Freeform 16" id="16"/>
          <p:cNvSpPr/>
          <p:nvPr/>
        </p:nvSpPr>
        <p:spPr>
          <a:xfrm flipH="false" flipV="false" rot="0">
            <a:off x="2288534" y="6477002"/>
            <a:ext cx="3009726" cy="2932111"/>
          </a:xfrm>
          <a:custGeom>
            <a:avLst/>
            <a:gdLst/>
            <a:ahLst/>
            <a:cxnLst/>
            <a:rect r="r" b="b" t="t" l="l"/>
            <a:pathLst>
              <a:path h="2932111" w="3009726">
                <a:moveTo>
                  <a:pt x="0" y="0"/>
                </a:moveTo>
                <a:lnTo>
                  <a:pt x="3009725" y="0"/>
                </a:lnTo>
                <a:lnTo>
                  <a:pt x="3009725" y="2932110"/>
                </a:lnTo>
                <a:lnTo>
                  <a:pt x="0" y="293211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364" r="0" b="-336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775710" y="0"/>
            <a:ext cx="3488687" cy="1198840"/>
          </a:xfrm>
          <a:custGeom>
            <a:avLst/>
            <a:gdLst/>
            <a:ahLst/>
            <a:cxnLst/>
            <a:rect r="r" b="b" t="t" l="l"/>
            <a:pathLst>
              <a:path h="1198840" w="3488687">
                <a:moveTo>
                  <a:pt x="0" y="0"/>
                </a:moveTo>
                <a:lnTo>
                  <a:pt x="3488687" y="0"/>
                </a:lnTo>
                <a:lnTo>
                  <a:pt x="3488687" y="1198840"/>
                </a:lnTo>
                <a:lnTo>
                  <a:pt x="0" y="11988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0" y="0"/>
            <a:ext cx="602518" cy="797140"/>
          </a:xfrm>
          <a:custGeom>
            <a:avLst/>
            <a:gdLst/>
            <a:ahLst/>
            <a:cxnLst/>
            <a:rect r="r" b="b" t="t" l="l"/>
            <a:pathLst>
              <a:path h="797140" w="602518">
                <a:moveTo>
                  <a:pt x="0" y="0"/>
                </a:moveTo>
                <a:lnTo>
                  <a:pt x="602518" y="0"/>
                </a:lnTo>
                <a:lnTo>
                  <a:pt x="602518" y="797140"/>
                </a:lnTo>
                <a:lnTo>
                  <a:pt x="0" y="7971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5693" t="-32505" r="-494561" b="-3860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99448" y="9539988"/>
            <a:ext cx="2889793" cy="488715"/>
          </a:xfrm>
          <a:custGeom>
            <a:avLst/>
            <a:gdLst/>
            <a:ahLst/>
            <a:cxnLst/>
            <a:rect r="r" b="b" t="t" l="l"/>
            <a:pathLst>
              <a:path h="488715" w="2889793">
                <a:moveTo>
                  <a:pt x="0" y="0"/>
                </a:moveTo>
                <a:lnTo>
                  <a:pt x="2889793" y="0"/>
                </a:lnTo>
                <a:lnTo>
                  <a:pt x="2889793" y="488715"/>
                </a:lnTo>
                <a:lnTo>
                  <a:pt x="0" y="48871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642920" y="2606293"/>
            <a:ext cx="7616380" cy="5074413"/>
          </a:xfrm>
          <a:custGeom>
            <a:avLst/>
            <a:gdLst/>
            <a:ahLst/>
            <a:cxnLst/>
            <a:rect r="r" b="b" t="t" l="l"/>
            <a:pathLst>
              <a:path h="5074413" w="7616380">
                <a:moveTo>
                  <a:pt x="0" y="0"/>
                </a:moveTo>
                <a:lnTo>
                  <a:pt x="7616380" y="0"/>
                </a:lnTo>
                <a:lnTo>
                  <a:pt x="7616380" y="5074414"/>
                </a:lnTo>
                <a:lnTo>
                  <a:pt x="0" y="507441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028700" y="1123950"/>
            <a:ext cx="12941424" cy="7857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808"/>
              </a:lnSpc>
              <a:spcBef>
                <a:spcPct val="0"/>
              </a:spcBef>
            </a:pPr>
            <a:r>
              <a:rPr lang="en-US" sz="5808" spc="-458">
                <a:solidFill>
                  <a:srgbClr val="637FBD"/>
                </a:solidFill>
                <a:latin typeface="Archivo Black"/>
                <a:ea typeface="Archivo Black"/>
                <a:cs typeface="Archivo Black"/>
                <a:sym typeface="Archivo Black"/>
              </a:rPr>
              <a:t>Sus</a:t>
            </a:r>
            <a:r>
              <a:rPr lang="en-US" sz="5808" spc="-458" strike="noStrike" u="none">
                <a:solidFill>
                  <a:srgbClr val="637FBD"/>
                </a:solidFill>
                <a:latin typeface="Archivo Black"/>
                <a:ea typeface="Archivo Black"/>
                <a:cs typeface="Archivo Black"/>
                <a:sym typeface="Archivo Black"/>
              </a:rPr>
              <a:t>ta</a:t>
            </a:r>
            <a:r>
              <a:rPr lang="en-US" sz="5808" spc="-458" strike="noStrike" u="none">
                <a:solidFill>
                  <a:srgbClr val="637FBD"/>
                </a:solidFill>
                <a:latin typeface="Archivo Black"/>
                <a:ea typeface="Archivo Black"/>
                <a:cs typeface="Archivo Black"/>
                <a:sym typeface="Archivo Black"/>
              </a:rPr>
              <a:t>i</a:t>
            </a:r>
            <a:r>
              <a:rPr lang="en-US" sz="5808" spc="-458" strike="noStrike" u="none">
                <a:solidFill>
                  <a:srgbClr val="637FBD"/>
                </a:solidFill>
                <a:latin typeface="Archivo Black"/>
                <a:ea typeface="Archivo Black"/>
                <a:cs typeface="Archivo Black"/>
                <a:sym typeface="Archivo Black"/>
              </a:rPr>
              <a:t>n</a:t>
            </a:r>
            <a:r>
              <a:rPr lang="en-US" sz="5808" spc="-458" strike="noStrike" u="none">
                <a:solidFill>
                  <a:srgbClr val="637FBD"/>
                </a:solidFill>
                <a:latin typeface="Archivo Black"/>
                <a:ea typeface="Archivo Black"/>
                <a:cs typeface="Archivo Black"/>
                <a:sym typeface="Archivo Black"/>
              </a:rPr>
              <a:t>ab</a:t>
            </a:r>
            <a:r>
              <a:rPr lang="en-US" sz="5808" spc="-458" strike="noStrike" u="none">
                <a:solidFill>
                  <a:srgbClr val="637FBD"/>
                </a:solidFill>
                <a:latin typeface="Archivo Black"/>
                <a:ea typeface="Archivo Black"/>
                <a:cs typeface="Archivo Black"/>
                <a:sym typeface="Archivo Black"/>
              </a:rPr>
              <a:t>il</a:t>
            </a:r>
            <a:r>
              <a:rPr lang="en-US" sz="5808" spc="-458" strike="noStrike" u="none">
                <a:solidFill>
                  <a:srgbClr val="637FBD"/>
                </a:solidFill>
                <a:latin typeface="Archivo Black"/>
                <a:ea typeface="Archivo Black"/>
                <a:cs typeface="Archivo Black"/>
                <a:sym typeface="Archivo Black"/>
              </a:rPr>
              <a:t>ity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53900"/>
            <a:ext cx="4321082" cy="621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637FBD"/>
                </a:solidFill>
                <a:latin typeface="Garet Light"/>
                <a:ea typeface="Garet Light"/>
                <a:cs typeface="Garet Light"/>
                <a:sym typeface="Garet Light"/>
              </a:rPr>
              <a:t>INTERIM REPORT</a:t>
            </a:r>
          </a:p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637FBD"/>
                </a:solidFill>
                <a:latin typeface="Garet"/>
                <a:ea typeface="Garet"/>
                <a:cs typeface="Garet"/>
                <a:sym typeface="Garet"/>
              </a:rPr>
              <a:t>16/04/2026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7259300" y="9210675"/>
            <a:ext cx="152400" cy="200025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637FBD"/>
                </a:solidFill>
                <a:latin typeface="Canva Sans"/>
                <a:ea typeface="Canva Sans"/>
                <a:cs typeface="Canva Sans"/>
                <a:sym typeface="Canva Sans"/>
              </a:rPr>
              <a:t>7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3144283"/>
            <a:ext cx="9478163" cy="50334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92545" indent="-346273" lvl="1">
              <a:lnSpc>
                <a:spcPts val="4490"/>
              </a:lnSpc>
              <a:buFont typeface="Arial"/>
              <a:buChar char="•"/>
            </a:pPr>
            <a:r>
              <a:rPr lang="en-US" sz="3207" spc="64">
                <a:solidFill>
                  <a:srgbClr val="637FBD"/>
                </a:solidFill>
                <a:latin typeface="Canva Sans"/>
                <a:ea typeface="Canva Sans"/>
                <a:cs typeface="Canva Sans"/>
                <a:sym typeface="Canva Sans"/>
              </a:rPr>
              <a:t>More sustainable way to drink water</a:t>
            </a:r>
          </a:p>
          <a:p>
            <a:pPr algn="just" marL="692545" indent="-346273" lvl="1">
              <a:lnSpc>
                <a:spcPts val="4490"/>
              </a:lnSpc>
              <a:buFont typeface="Arial"/>
              <a:buChar char="•"/>
            </a:pPr>
            <a:r>
              <a:rPr lang="en-US" sz="3207" spc="64">
                <a:solidFill>
                  <a:srgbClr val="637FBD"/>
                </a:solidFill>
                <a:latin typeface="Canva Sans"/>
                <a:ea typeface="Canva Sans"/>
                <a:cs typeface="Canva Sans"/>
                <a:sym typeface="Canva Sans"/>
              </a:rPr>
              <a:t>Replace single-use plastic bottle</a:t>
            </a:r>
          </a:p>
          <a:p>
            <a:pPr algn="just" marL="692545" indent="-346273" lvl="1">
              <a:lnSpc>
                <a:spcPts val="4490"/>
              </a:lnSpc>
              <a:buFont typeface="Arial"/>
              <a:buChar char="•"/>
            </a:pPr>
            <a:r>
              <a:rPr lang="en-US" sz="3207" spc="64">
                <a:solidFill>
                  <a:srgbClr val="637FBD"/>
                </a:solidFill>
                <a:latin typeface="Canva Sans"/>
                <a:ea typeface="Canva Sans"/>
                <a:cs typeface="Canva Sans"/>
                <a:sym typeface="Canva Sans"/>
              </a:rPr>
              <a:t>Durable and recyclable materials</a:t>
            </a:r>
          </a:p>
          <a:p>
            <a:pPr algn="just" marL="692545" indent="-346273" lvl="1">
              <a:lnSpc>
                <a:spcPts val="4490"/>
              </a:lnSpc>
              <a:buFont typeface="Arial"/>
              <a:buChar char="•"/>
            </a:pPr>
            <a:r>
              <a:rPr lang="en-US" sz="3207" spc="64">
                <a:solidFill>
                  <a:srgbClr val="637FBD"/>
                </a:solidFill>
                <a:latin typeface="Canva Sans"/>
                <a:ea typeface="Canva Sans"/>
                <a:cs typeface="Canva Sans"/>
                <a:sym typeface="Canva Sans"/>
              </a:rPr>
              <a:t>Repairable</a:t>
            </a:r>
          </a:p>
          <a:p>
            <a:pPr algn="just" marL="692545" indent="-346273" lvl="1">
              <a:lnSpc>
                <a:spcPts val="4490"/>
              </a:lnSpc>
              <a:buFont typeface="Arial"/>
              <a:buChar char="•"/>
            </a:pPr>
            <a:r>
              <a:rPr lang="en-US" sz="3207" spc="64">
                <a:solidFill>
                  <a:srgbClr val="637FBD"/>
                </a:solidFill>
                <a:latin typeface="Canva Sans"/>
                <a:ea typeface="Canva Sans"/>
                <a:cs typeface="Canva Sans"/>
                <a:sym typeface="Canva Sans"/>
              </a:rPr>
              <a:t>Impact from electronics &amp; aluminium</a:t>
            </a:r>
          </a:p>
          <a:p>
            <a:pPr algn="just" marL="692545" indent="-346273" lvl="1">
              <a:lnSpc>
                <a:spcPts val="4490"/>
              </a:lnSpc>
              <a:buFont typeface="Arial"/>
              <a:buChar char="•"/>
            </a:pPr>
            <a:r>
              <a:rPr lang="en-US" sz="3207" spc="64">
                <a:solidFill>
                  <a:srgbClr val="637FBD"/>
                </a:solidFill>
                <a:latin typeface="Canva Sans"/>
                <a:ea typeface="Canva Sans"/>
                <a:cs typeface="Canva Sans"/>
                <a:sym typeface="Canva Sans"/>
              </a:rPr>
              <a:t>Production impact</a:t>
            </a:r>
          </a:p>
          <a:p>
            <a:pPr algn="just">
              <a:lnSpc>
                <a:spcPts val="4490"/>
              </a:lnSpc>
            </a:pPr>
          </a:p>
          <a:p>
            <a:pPr algn="just">
              <a:lnSpc>
                <a:spcPts val="4490"/>
              </a:lnSpc>
            </a:pPr>
            <a:r>
              <a:rPr lang="en-US" sz="3207" spc="64">
                <a:solidFill>
                  <a:srgbClr val="637FBD"/>
                </a:solidFill>
                <a:latin typeface="Canva Sans"/>
                <a:ea typeface="Canva Sans"/>
                <a:cs typeface="Canva Sans"/>
                <a:sym typeface="Canva Sans"/>
              </a:rPr>
              <a:t>=&gt; Long-life design &amp; behavior change</a:t>
            </a:r>
          </a:p>
          <a:p>
            <a:pPr algn="just">
              <a:lnSpc>
                <a:spcPts val="4490"/>
              </a:lnSpc>
            </a:pP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364" r="0" b="-3364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1123950"/>
            <a:ext cx="12550836" cy="7857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808"/>
              </a:lnSpc>
              <a:spcBef>
                <a:spcPct val="0"/>
              </a:spcBef>
            </a:pPr>
            <a:r>
              <a:rPr lang="en-US" sz="5808" spc="-458">
                <a:solidFill>
                  <a:srgbClr val="637FBD"/>
                </a:solidFill>
                <a:latin typeface="Archivo Black"/>
                <a:ea typeface="Archivo Black"/>
                <a:cs typeface="Archivo Black"/>
                <a:sym typeface="Archivo Black"/>
              </a:rPr>
              <a:t>Ethics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4775710" y="0"/>
            <a:ext cx="3488687" cy="1198840"/>
          </a:xfrm>
          <a:custGeom>
            <a:avLst/>
            <a:gdLst/>
            <a:ahLst/>
            <a:cxnLst/>
            <a:rect r="r" b="b" t="t" l="l"/>
            <a:pathLst>
              <a:path h="1198840" w="3488687">
                <a:moveTo>
                  <a:pt x="0" y="0"/>
                </a:moveTo>
                <a:lnTo>
                  <a:pt x="3488687" y="0"/>
                </a:lnTo>
                <a:lnTo>
                  <a:pt x="3488687" y="1198840"/>
                </a:lnTo>
                <a:lnTo>
                  <a:pt x="0" y="11988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0" y="0"/>
            <a:ext cx="602518" cy="797140"/>
          </a:xfrm>
          <a:custGeom>
            <a:avLst/>
            <a:gdLst/>
            <a:ahLst/>
            <a:cxnLst/>
            <a:rect r="r" b="b" t="t" l="l"/>
            <a:pathLst>
              <a:path h="797140" w="602518">
                <a:moveTo>
                  <a:pt x="0" y="0"/>
                </a:moveTo>
                <a:lnTo>
                  <a:pt x="602518" y="0"/>
                </a:lnTo>
                <a:lnTo>
                  <a:pt x="602518" y="797140"/>
                </a:lnTo>
                <a:lnTo>
                  <a:pt x="0" y="7971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5693" t="-32505" r="-494561" b="-3860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99448" y="9539988"/>
            <a:ext cx="2889793" cy="488715"/>
          </a:xfrm>
          <a:custGeom>
            <a:avLst/>
            <a:gdLst/>
            <a:ahLst/>
            <a:cxnLst/>
            <a:rect r="r" b="b" t="t" l="l"/>
            <a:pathLst>
              <a:path h="488715" w="2889793">
                <a:moveTo>
                  <a:pt x="0" y="0"/>
                </a:moveTo>
                <a:lnTo>
                  <a:pt x="2889793" y="0"/>
                </a:lnTo>
                <a:lnTo>
                  <a:pt x="2889793" y="488715"/>
                </a:lnTo>
                <a:lnTo>
                  <a:pt x="0" y="48871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28700" y="7286974"/>
            <a:ext cx="1688735" cy="1880170"/>
          </a:xfrm>
          <a:custGeom>
            <a:avLst/>
            <a:gdLst/>
            <a:ahLst/>
            <a:cxnLst/>
            <a:rect r="r" b="b" t="t" l="l"/>
            <a:pathLst>
              <a:path h="1880170" w="1688735">
                <a:moveTo>
                  <a:pt x="0" y="0"/>
                </a:moveTo>
                <a:lnTo>
                  <a:pt x="1688735" y="0"/>
                </a:lnTo>
                <a:lnTo>
                  <a:pt x="1688735" y="1880170"/>
                </a:lnTo>
                <a:lnTo>
                  <a:pt x="0" y="188017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28700" y="4706027"/>
            <a:ext cx="1916810" cy="1676338"/>
          </a:xfrm>
          <a:custGeom>
            <a:avLst/>
            <a:gdLst/>
            <a:ahLst/>
            <a:cxnLst/>
            <a:rect r="r" b="b" t="t" l="l"/>
            <a:pathLst>
              <a:path h="1676338" w="1916810">
                <a:moveTo>
                  <a:pt x="0" y="0"/>
                </a:moveTo>
                <a:lnTo>
                  <a:pt x="1916810" y="0"/>
                </a:lnTo>
                <a:lnTo>
                  <a:pt x="1916810" y="1676338"/>
                </a:lnTo>
                <a:lnTo>
                  <a:pt x="0" y="167633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28700" y="2082012"/>
            <a:ext cx="1842120" cy="1981057"/>
          </a:xfrm>
          <a:custGeom>
            <a:avLst/>
            <a:gdLst/>
            <a:ahLst/>
            <a:cxnLst/>
            <a:rect r="r" b="b" t="t" l="l"/>
            <a:pathLst>
              <a:path h="1981057" w="1842120">
                <a:moveTo>
                  <a:pt x="0" y="0"/>
                </a:moveTo>
                <a:lnTo>
                  <a:pt x="1842120" y="0"/>
                </a:lnTo>
                <a:lnTo>
                  <a:pt x="1842120" y="1981058"/>
                </a:lnTo>
                <a:lnTo>
                  <a:pt x="0" y="198105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028700" y="53900"/>
            <a:ext cx="4321082" cy="621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637FBD"/>
                </a:solidFill>
                <a:latin typeface="Garet Light"/>
                <a:ea typeface="Garet Light"/>
                <a:cs typeface="Garet Light"/>
                <a:sym typeface="Garet Light"/>
              </a:rPr>
              <a:t>INTERIM REPORT</a:t>
            </a:r>
          </a:p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637FBD"/>
                </a:solidFill>
                <a:latin typeface="Garet"/>
                <a:ea typeface="Garet"/>
                <a:cs typeface="Garet"/>
                <a:sym typeface="Garet"/>
              </a:rPr>
              <a:t>16/04/2026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451858" y="2878276"/>
            <a:ext cx="3907750" cy="547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79"/>
              </a:lnSpc>
              <a:spcBef>
                <a:spcPct val="0"/>
              </a:spcBef>
            </a:pPr>
            <a:r>
              <a:rPr lang="en-US" b="true" sz="3199" spc="63">
                <a:solidFill>
                  <a:srgbClr val="6675B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Engineering ethics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4451858" y="5237173"/>
            <a:ext cx="3520440" cy="547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79"/>
              </a:lnSpc>
              <a:spcBef>
                <a:spcPct val="0"/>
              </a:spcBef>
            </a:pPr>
            <a:r>
              <a:rPr lang="en-US" b="true" sz="3199" spc="63">
                <a:solidFill>
                  <a:srgbClr val="6675B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Marketing ethics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451858" y="7984819"/>
            <a:ext cx="4397097" cy="547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79"/>
              </a:lnSpc>
              <a:spcBef>
                <a:spcPct val="0"/>
              </a:spcBef>
            </a:pPr>
            <a:r>
              <a:rPr lang="en-US" b="true" sz="3199" spc="63">
                <a:solidFill>
                  <a:srgbClr val="6675B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Environmental ethics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9896688" y="2887801"/>
            <a:ext cx="5997598" cy="976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 spc="55">
                <a:solidFill>
                  <a:srgbClr val="6675B8"/>
                </a:solidFill>
                <a:latin typeface="Canva Sans"/>
                <a:ea typeface="Canva Sans"/>
                <a:cs typeface="Canva Sans"/>
                <a:sym typeface="Canva Sans"/>
              </a:rPr>
              <a:t>S</a:t>
            </a:r>
            <a:r>
              <a:rPr lang="en-US" sz="2799" spc="55">
                <a:solidFill>
                  <a:srgbClr val="6675B8"/>
                </a:solidFill>
                <a:latin typeface="Canva Sans"/>
                <a:ea typeface="Canva Sans"/>
                <a:cs typeface="Canva Sans"/>
                <a:sym typeface="Canva Sans"/>
              </a:rPr>
              <a:t>afety: UV-C, foodsafe</a:t>
            </a:r>
          </a:p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 spc="55">
                <a:solidFill>
                  <a:srgbClr val="6675B8"/>
                </a:solidFill>
                <a:latin typeface="Canva Sans"/>
                <a:ea typeface="Canva Sans"/>
                <a:cs typeface="Canva Sans"/>
                <a:sym typeface="Canva Sans"/>
              </a:rPr>
              <a:t>Communication, transparency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057640" y="5487046"/>
            <a:ext cx="3762018" cy="1471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 spc="55">
                <a:solidFill>
                  <a:srgbClr val="6675B8"/>
                </a:solidFill>
                <a:latin typeface="Canva Sans"/>
                <a:ea typeface="Canva Sans"/>
                <a:cs typeface="Canva Sans"/>
                <a:sym typeface="Canva Sans"/>
              </a:rPr>
              <a:t>R</a:t>
            </a:r>
            <a:r>
              <a:rPr lang="en-US" sz="2799" spc="55">
                <a:solidFill>
                  <a:srgbClr val="6675B8"/>
                </a:solidFill>
                <a:latin typeface="Canva Sans"/>
                <a:ea typeface="Canva Sans"/>
                <a:cs typeface="Canva Sans"/>
                <a:sym typeface="Canva Sans"/>
              </a:rPr>
              <a:t>esponsible sales</a:t>
            </a:r>
          </a:p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 spc="55">
                <a:solidFill>
                  <a:srgbClr val="6675B8"/>
                </a:solidFill>
                <a:latin typeface="Canva Sans"/>
                <a:ea typeface="Canva Sans"/>
                <a:cs typeface="Canva Sans"/>
                <a:sym typeface="Canva Sans"/>
              </a:rPr>
              <a:t>Fair pricing</a:t>
            </a:r>
          </a:p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 spc="55">
                <a:solidFill>
                  <a:srgbClr val="6675B8"/>
                </a:solidFill>
                <a:latin typeface="Canva Sans"/>
                <a:ea typeface="Canva Sans"/>
                <a:cs typeface="Canva Sans"/>
                <a:sym typeface="Canva Sans"/>
              </a:rPr>
              <a:t>Honest branding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057640" y="7960709"/>
            <a:ext cx="4143673" cy="976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 spc="55">
                <a:solidFill>
                  <a:srgbClr val="6675B8"/>
                </a:solidFill>
                <a:latin typeface="Canva Sans"/>
                <a:ea typeface="Canva Sans"/>
                <a:cs typeface="Canva Sans"/>
                <a:sym typeface="Canva Sans"/>
              </a:rPr>
              <a:t>E</a:t>
            </a:r>
            <a:r>
              <a:rPr lang="en-US" sz="2799" spc="55">
                <a:solidFill>
                  <a:srgbClr val="6675B8"/>
                </a:solidFill>
                <a:latin typeface="Canva Sans"/>
                <a:ea typeface="Canva Sans"/>
                <a:cs typeface="Canva Sans"/>
                <a:sym typeface="Canva Sans"/>
              </a:rPr>
              <a:t>cological balance </a:t>
            </a:r>
          </a:p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 spc="55">
                <a:solidFill>
                  <a:srgbClr val="6675B8"/>
                </a:solidFill>
                <a:latin typeface="Canva Sans"/>
                <a:ea typeface="Canva Sans"/>
                <a:cs typeface="Canva Sans"/>
                <a:sym typeface="Canva Sans"/>
              </a:rPr>
              <a:t>Avoid greenwashing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7259300" y="9210675"/>
            <a:ext cx="152400" cy="200025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364" r="0" b="-336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775710" y="0"/>
            <a:ext cx="3488687" cy="1198840"/>
          </a:xfrm>
          <a:custGeom>
            <a:avLst/>
            <a:gdLst/>
            <a:ahLst/>
            <a:cxnLst/>
            <a:rect r="r" b="b" t="t" l="l"/>
            <a:pathLst>
              <a:path h="1198840" w="3488687">
                <a:moveTo>
                  <a:pt x="0" y="0"/>
                </a:moveTo>
                <a:lnTo>
                  <a:pt x="3488687" y="0"/>
                </a:lnTo>
                <a:lnTo>
                  <a:pt x="3488687" y="1198840"/>
                </a:lnTo>
                <a:lnTo>
                  <a:pt x="0" y="11988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0" y="0"/>
            <a:ext cx="602518" cy="797140"/>
          </a:xfrm>
          <a:custGeom>
            <a:avLst/>
            <a:gdLst/>
            <a:ahLst/>
            <a:cxnLst/>
            <a:rect r="r" b="b" t="t" l="l"/>
            <a:pathLst>
              <a:path h="797140" w="602518">
                <a:moveTo>
                  <a:pt x="0" y="0"/>
                </a:moveTo>
                <a:lnTo>
                  <a:pt x="602518" y="0"/>
                </a:lnTo>
                <a:lnTo>
                  <a:pt x="602518" y="797140"/>
                </a:lnTo>
                <a:lnTo>
                  <a:pt x="0" y="7971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5693" t="-32505" r="-494561" b="-3860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99448" y="9539988"/>
            <a:ext cx="2889793" cy="488715"/>
          </a:xfrm>
          <a:custGeom>
            <a:avLst/>
            <a:gdLst/>
            <a:ahLst/>
            <a:cxnLst/>
            <a:rect r="r" b="b" t="t" l="l"/>
            <a:pathLst>
              <a:path h="488715" w="2889793">
                <a:moveTo>
                  <a:pt x="0" y="0"/>
                </a:moveTo>
                <a:lnTo>
                  <a:pt x="2889793" y="0"/>
                </a:lnTo>
                <a:lnTo>
                  <a:pt x="2889793" y="488715"/>
                </a:lnTo>
                <a:lnTo>
                  <a:pt x="0" y="48871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088836" y="1909654"/>
            <a:ext cx="2307229" cy="2307229"/>
          </a:xfrm>
          <a:custGeom>
            <a:avLst/>
            <a:gdLst/>
            <a:ahLst/>
            <a:cxnLst/>
            <a:rect r="r" b="b" t="t" l="l"/>
            <a:pathLst>
              <a:path h="2307229" w="2307229">
                <a:moveTo>
                  <a:pt x="0" y="0"/>
                </a:moveTo>
                <a:lnTo>
                  <a:pt x="2307229" y="0"/>
                </a:lnTo>
                <a:lnTo>
                  <a:pt x="2307229" y="2307229"/>
                </a:lnTo>
                <a:lnTo>
                  <a:pt x="0" y="230722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330443" y="5606157"/>
            <a:ext cx="2189611" cy="1283112"/>
          </a:xfrm>
          <a:custGeom>
            <a:avLst/>
            <a:gdLst/>
            <a:ahLst/>
            <a:cxnLst/>
            <a:rect r="r" b="b" t="t" l="l"/>
            <a:pathLst>
              <a:path h="1283112" w="2189611">
                <a:moveTo>
                  <a:pt x="0" y="0"/>
                </a:moveTo>
                <a:lnTo>
                  <a:pt x="2189611" y="0"/>
                </a:lnTo>
                <a:lnTo>
                  <a:pt x="2189611" y="1283112"/>
                </a:lnTo>
                <a:lnTo>
                  <a:pt x="0" y="128311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1185873" y="5606157"/>
            <a:ext cx="2137598" cy="1603199"/>
          </a:xfrm>
          <a:custGeom>
            <a:avLst/>
            <a:gdLst/>
            <a:ahLst/>
            <a:cxnLst/>
            <a:rect r="r" b="b" t="t" l="l"/>
            <a:pathLst>
              <a:path h="1603199" w="2137598">
                <a:moveTo>
                  <a:pt x="0" y="0"/>
                </a:moveTo>
                <a:lnTo>
                  <a:pt x="2137598" y="0"/>
                </a:lnTo>
                <a:lnTo>
                  <a:pt x="2137598" y="1603198"/>
                </a:lnTo>
                <a:lnTo>
                  <a:pt x="0" y="160319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3833979" y="7770185"/>
            <a:ext cx="1883462" cy="1883462"/>
          </a:xfrm>
          <a:custGeom>
            <a:avLst/>
            <a:gdLst/>
            <a:ahLst/>
            <a:cxnLst/>
            <a:rect r="r" b="b" t="t" l="l"/>
            <a:pathLst>
              <a:path h="1883462" w="1883462">
                <a:moveTo>
                  <a:pt x="0" y="0"/>
                </a:moveTo>
                <a:lnTo>
                  <a:pt x="1883462" y="0"/>
                </a:lnTo>
                <a:lnTo>
                  <a:pt x="1883462" y="1883462"/>
                </a:lnTo>
                <a:lnTo>
                  <a:pt x="0" y="188346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0740736" y="7925150"/>
            <a:ext cx="2224301" cy="2103553"/>
          </a:xfrm>
          <a:custGeom>
            <a:avLst/>
            <a:gdLst/>
            <a:ahLst/>
            <a:cxnLst/>
            <a:rect r="r" b="b" t="t" l="l"/>
            <a:pathLst>
              <a:path h="2103553" w="2224301">
                <a:moveTo>
                  <a:pt x="0" y="0"/>
                </a:moveTo>
                <a:lnTo>
                  <a:pt x="2224300" y="0"/>
                </a:lnTo>
                <a:lnTo>
                  <a:pt x="2224300" y="2103553"/>
                </a:lnTo>
                <a:lnTo>
                  <a:pt x="0" y="210355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3323471" y="1641315"/>
            <a:ext cx="1657930" cy="2927912"/>
          </a:xfrm>
          <a:custGeom>
            <a:avLst/>
            <a:gdLst/>
            <a:ahLst/>
            <a:cxnLst/>
            <a:rect r="r" b="b" t="t" l="l"/>
            <a:pathLst>
              <a:path h="2927912" w="1657930">
                <a:moveTo>
                  <a:pt x="0" y="0"/>
                </a:moveTo>
                <a:lnTo>
                  <a:pt x="1657930" y="0"/>
                </a:lnTo>
                <a:lnTo>
                  <a:pt x="1657930" y="2927913"/>
                </a:lnTo>
                <a:lnTo>
                  <a:pt x="0" y="292791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5425248" y="2515866"/>
            <a:ext cx="1094805" cy="1094805"/>
          </a:xfrm>
          <a:custGeom>
            <a:avLst/>
            <a:gdLst/>
            <a:ahLst/>
            <a:cxnLst/>
            <a:rect r="r" b="b" t="t" l="l"/>
            <a:pathLst>
              <a:path h="1094805" w="1094805">
                <a:moveTo>
                  <a:pt x="0" y="0"/>
                </a:moveTo>
                <a:lnTo>
                  <a:pt x="1094806" y="0"/>
                </a:lnTo>
                <a:lnTo>
                  <a:pt x="1094806" y="1094805"/>
                </a:lnTo>
                <a:lnTo>
                  <a:pt x="0" y="109480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028700" y="1123950"/>
            <a:ext cx="12550836" cy="7857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808"/>
              </a:lnSpc>
              <a:spcBef>
                <a:spcPct val="0"/>
              </a:spcBef>
            </a:pPr>
            <a:r>
              <a:rPr lang="en-US" sz="5808" spc="-458">
                <a:solidFill>
                  <a:srgbClr val="637FBD"/>
                </a:solidFill>
                <a:latin typeface="Archivo Black"/>
                <a:ea typeface="Archivo Black"/>
                <a:cs typeface="Archivo Black"/>
                <a:sym typeface="Archivo Black"/>
              </a:rPr>
              <a:t>Smart system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28700" y="53900"/>
            <a:ext cx="4321082" cy="621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637FBD"/>
                </a:solidFill>
                <a:latin typeface="Garet Light"/>
                <a:ea typeface="Garet Light"/>
                <a:cs typeface="Garet Light"/>
                <a:sym typeface="Garet Light"/>
              </a:rPr>
              <a:t>INTERIM REPORT</a:t>
            </a:r>
          </a:p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637FBD"/>
                </a:solidFill>
                <a:latin typeface="Garet"/>
                <a:ea typeface="Garet"/>
                <a:cs typeface="Garet"/>
                <a:sym typeface="Garet"/>
              </a:rPr>
              <a:t>16/04/2026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7259300" y="9210675"/>
            <a:ext cx="152400" cy="200025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637FBD"/>
                </a:solidFill>
                <a:latin typeface="Canva Sans"/>
                <a:ea typeface="Canva Sans"/>
                <a:cs typeface="Canva Sans"/>
                <a:sym typeface="Canva Sans"/>
              </a:rPr>
              <a:t>9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309465" y="7722560"/>
            <a:ext cx="5845969" cy="8610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67"/>
              </a:lnSpc>
            </a:pPr>
          </a:p>
          <a:p>
            <a:pPr algn="ctr">
              <a:lnSpc>
                <a:spcPts val="3467"/>
              </a:lnSpc>
            </a:pPr>
            <a:r>
              <a:rPr lang="en-US" sz="2477" spc="49">
                <a:solidFill>
                  <a:srgbClr val="637FBD"/>
                </a:solidFill>
                <a:latin typeface="Canva Sans"/>
                <a:ea typeface="Canva Sans"/>
                <a:cs typeface="Canva Sans"/>
                <a:sym typeface="Canva Sans"/>
              </a:rPr>
              <a:t>UV-C bottle cleaning &amp; water filtering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4110646" y="5336917"/>
            <a:ext cx="1785640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b="true" sz="2799" spc="55">
                <a:solidFill>
                  <a:srgbClr val="637FB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MEASURE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4394720" y="3382621"/>
            <a:ext cx="1208484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b="true" sz="2799" spc="55">
                <a:solidFill>
                  <a:srgbClr val="637FB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TRACK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4369121" y="7288855"/>
            <a:ext cx="1233984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b="true" sz="2799" spc="55">
                <a:solidFill>
                  <a:srgbClr val="637FB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CLEAN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435050" y="4313983"/>
            <a:ext cx="7594799" cy="4628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87"/>
              </a:lnSpc>
            </a:pPr>
            <a:r>
              <a:rPr lang="en-US" sz="2777" spc="55">
                <a:solidFill>
                  <a:srgbClr val="637FBD"/>
                </a:solidFill>
                <a:latin typeface="Canva Sans"/>
                <a:ea typeface="Canva Sans"/>
                <a:cs typeface="Canva Sans"/>
                <a:sym typeface="Canva Sans"/>
              </a:rPr>
              <a:t>App for constant reminders and daily goals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320899" y="6265922"/>
            <a:ext cx="7823101" cy="4228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67"/>
              </a:lnSpc>
            </a:pPr>
            <a:r>
              <a:rPr lang="en-US" sz="2477" spc="49">
                <a:solidFill>
                  <a:srgbClr val="637FBD"/>
                </a:solidFill>
                <a:latin typeface="Canva Sans"/>
                <a:ea typeface="Canva Sans"/>
                <a:cs typeface="Canva Sans"/>
                <a:sym typeface="Canva Sans"/>
              </a:rPr>
              <a:t>Measure the amount of water consumed &amp; quality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DAHFafBVVn8</dc:identifier>
  <dcterms:modified xsi:type="dcterms:W3CDTF">2011-08-01T06:04:30Z</dcterms:modified>
  <cp:revision>1</cp:revision>
  <dc:title>Interim</dc:title>
</cp:coreProperties>
</file>