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Garet Light" charset="1" panose="00000000000000000000"/>
      <p:regular r:id="rId22"/>
    </p:embeddedFont>
    <p:embeddedFont>
      <p:font typeface="Archivo Black" charset="1" panose="020B0A03020202020B04"/>
      <p:regular r:id="rId23"/>
    </p:embeddedFont>
    <p:embeddedFont>
      <p:font typeface="Canva Sans" charset="1" panose="020B0503030501040103"/>
      <p:regular r:id="rId24"/>
    </p:embeddedFont>
    <p:embeddedFont>
      <p:font typeface="Garet" charset="1" panose="00000000000000000000"/>
      <p:regular r:id="rId25"/>
    </p:embeddedFont>
    <p:embeddedFont>
      <p:font typeface="Canva Sans Bold" charset="1" panose="020B0803030501040103"/>
      <p:regular r:id="rId26"/>
    </p:embeddedFont>
    <p:embeddedFont>
      <p:font typeface="Capriola" charset="1" panose="02010603030502060004"/>
      <p:regular r:id="rId27"/>
    </p:embeddedFont>
    <p:embeddedFont>
      <p:font typeface="Garet Bold" charset="1" panose="000000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1.png" Type="http://schemas.openxmlformats.org/officeDocument/2006/relationships/image"/><Relationship Id="rId11" Target="../media/image42.png" Type="http://schemas.openxmlformats.org/officeDocument/2006/relationships/image"/><Relationship Id="rId12" Target="../media/image43.svg" Type="http://schemas.openxmlformats.org/officeDocument/2006/relationships/image"/><Relationship Id="rId13" Target="../media/image44.jpeg" Type="http://schemas.openxmlformats.org/officeDocument/2006/relationships/image"/><Relationship Id="rId14" Target="../media/image45.jpeg" Type="http://schemas.openxmlformats.org/officeDocument/2006/relationships/image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38.pn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46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7.png" Type="http://schemas.openxmlformats.org/officeDocument/2006/relationships/image"/><Relationship Id="rId7" Target="../media/image48.png" Type="http://schemas.openxmlformats.org/officeDocument/2006/relationships/image"/><Relationship Id="rId8" Target="../media/image11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49.png" Type="http://schemas.openxmlformats.org/officeDocument/2006/relationships/image"/><Relationship Id="rId6" Target="../media/image10.png" Type="http://schemas.openxmlformats.org/officeDocument/2006/relationships/image"/><Relationship Id="rId7" Target="../media/image50.png" Type="http://schemas.openxmlformats.org/officeDocument/2006/relationships/image"/><Relationship Id="rId8" Target="../media/image51.png" Type="http://schemas.openxmlformats.org/officeDocument/2006/relationships/image"/><Relationship Id="rId9" Target="../media/image52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2" Target="../media/image1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3.png" Type="http://schemas.openxmlformats.org/officeDocument/2006/relationships/image"/><Relationship Id="rId6" Target="../media/image54.svg" Type="http://schemas.openxmlformats.org/officeDocument/2006/relationships/image"/><Relationship Id="rId7" Target="../media/image55.png" Type="http://schemas.openxmlformats.org/officeDocument/2006/relationships/image"/><Relationship Id="rId8" Target="../media/image56.png" Type="http://schemas.openxmlformats.org/officeDocument/2006/relationships/image"/><Relationship Id="rId9" Target="../media/image5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2.png" Type="http://schemas.openxmlformats.org/officeDocument/2006/relationships/image"/><Relationship Id="rId8" Target="../media/image59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60.jpeg" Type="http://schemas.openxmlformats.org/officeDocument/2006/relationships/image"/><Relationship Id="rId5" Target="../media/VAHMQUls990.mp4" Type="http://schemas.openxmlformats.org/officeDocument/2006/relationships/video"/><Relationship Id="rId6" Target="../media/VAHMQUls990.mp4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svg" Type="http://schemas.openxmlformats.org/officeDocument/2006/relationships/image"/><Relationship Id="rId11" Target="../media/image14.png" Type="http://schemas.openxmlformats.org/officeDocument/2006/relationships/image"/><Relationship Id="rId12" Target="../media/image15.svg" Type="http://schemas.openxmlformats.org/officeDocument/2006/relationships/image"/><Relationship Id="rId13" Target="../media/image16.png" Type="http://schemas.openxmlformats.org/officeDocument/2006/relationships/image"/><Relationship Id="rId14" Target="../media/image17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20.png" Type="http://schemas.openxmlformats.org/officeDocument/2006/relationships/image"/><Relationship Id="rId18" Target="../media/image21.svg" Type="http://schemas.openxmlformats.org/officeDocument/2006/relationships/image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10.png" Type="http://schemas.openxmlformats.org/officeDocument/2006/relationships/image"/><Relationship Id="rId8" Target="../media/image11.jpe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26.png" Type="http://schemas.openxmlformats.org/officeDocument/2006/relationships/image"/><Relationship Id="rId8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23.png" Type="http://schemas.openxmlformats.org/officeDocument/2006/relationships/image"/><Relationship Id="rId12" Target="../media/image24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32.png" Type="http://schemas.openxmlformats.org/officeDocument/2006/relationships/image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6.png" Type="http://schemas.openxmlformats.org/officeDocument/2006/relationships/image"/><Relationship Id="rId11" Target="../media/image37.png" Type="http://schemas.openxmlformats.org/officeDocument/2006/relationships/image"/><Relationship Id="rId2" Target="../media/image1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33.png" Type="http://schemas.openxmlformats.org/officeDocument/2006/relationships/image"/><Relationship Id="rId8" Target="../media/image34.png" Type="http://schemas.openxmlformats.org/officeDocument/2006/relationships/image"/><Relationship Id="rId9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590546" y="674930"/>
            <a:ext cx="7731546" cy="10228956"/>
          </a:xfrm>
          <a:custGeom>
            <a:avLst/>
            <a:gdLst/>
            <a:ahLst/>
            <a:cxnLst/>
            <a:rect r="r" b="b" t="t" l="l"/>
            <a:pathLst>
              <a:path h="10228956" w="7731546">
                <a:moveTo>
                  <a:pt x="0" y="0"/>
                </a:moveTo>
                <a:lnTo>
                  <a:pt x="7731546" y="0"/>
                </a:lnTo>
                <a:lnTo>
                  <a:pt x="7731546" y="10228956"/>
                </a:lnTo>
                <a:lnTo>
                  <a:pt x="0" y="102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1385432"/>
            <a:ext cx="16959852" cy="5859189"/>
          </a:xfrm>
          <a:custGeom>
            <a:avLst/>
            <a:gdLst/>
            <a:ahLst/>
            <a:cxnLst/>
            <a:rect r="r" b="b" t="t" l="l"/>
            <a:pathLst>
              <a:path h="5859189" w="16959852">
                <a:moveTo>
                  <a:pt x="0" y="0"/>
                </a:moveTo>
                <a:lnTo>
                  <a:pt x="16959852" y="0"/>
                </a:lnTo>
                <a:lnTo>
                  <a:pt x="16959852" y="5859189"/>
                </a:lnTo>
                <a:lnTo>
                  <a:pt x="0" y="5859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71" r="0" b="-117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693" t="-32505" r="-494561" b="-3860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5710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09616" y="3212953"/>
            <a:ext cx="4987039" cy="3991509"/>
          </a:xfrm>
          <a:custGeom>
            <a:avLst/>
            <a:gdLst/>
            <a:ahLst/>
            <a:cxnLst/>
            <a:rect r="r" b="b" t="t" l="l"/>
            <a:pathLst>
              <a:path h="3991509" w="4987039">
                <a:moveTo>
                  <a:pt x="0" y="0"/>
                </a:moveTo>
                <a:lnTo>
                  <a:pt x="4987039" y="0"/>
                </a:lnTo>
                <a:lnTo>
                  <a:pt x="4987039" y="3991508"/>
                </a:lnTo>
                <a:lnTo>
                  <a:pt x="0" y="39915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107889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21549" y="6641617"/>
            <a:ext cx="4125172" cy="3384334"/>
          </a:xfrm>
          <a:custGeom>
            <a:avLst/>
            <a:gdLst/>
            <a:ahLst/>
            <a:cxnLst/>
            <a:rect r="r" b="b" t="t" l="l"/>
            <a:pathLst>
              <a:path h="3384334" w="4125172">
                <a:moveTo>
                  <a:pt x="0" y="0"/>
                </a:moveTo>
                <a:lnTo>
                  <a:pt x="4125172" y="0"/>
                </a:lnTo>
                <a:lnTo>
                  <a:pt x="4125172" y="3384334"/>
                </a:lnTo>
                <a:lnTo>
                  <a:pt x="0" y="33843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3093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76709">
            <a:off x="895395" y="2611630"/>
            <a:ext cx="16011406" cy="2096039"/>
          </a:xfrm>
          <a:custGeom>
            <a:avLst/>
            <a:gdLst/>
            <a:ahLst/>
            <a:cxnLst/>
            <a:rect r="r" b="b" t="t" l="l"/>
            <a:pathLst>
              <a:path h="2096039" w="16011406">
                <a:moveTo>
                  <a:pt x="0" y="0"/>
                </a:moveTo>
                <a:lnTo>
                  <a:pt x="16011406" y="0"/>
                </a:lnTo>
                <a:lnTo>
                  <a:pt x="16011406" y="2096039"/>
                </a:lnTo>
                <a:lnTo>
                  <a:pt x="0" y="2096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26431" y="4522038"/>
            <a:ext cx="3325446" cy="4555939"/>
          </a:xfrm>
          <a:custGeom>
            <a:avLst/>
            <a:gdLst/>
            <a:ahLst/>
            <a:cxnLst/>
            <a:rect r="r" b="b" t="t" l="l"/>
            <a:pathLst>
              <a:path h="4555939" w="3325446">
                <a:moveTo>
                  <a:pt x="0" y="0"/>
                </a:moveTo>
                <a:lnTo>
                  <a:pt x="3325446" y="0"/>
                </a:lnTo>
                <a:lnTo>
                  <a:pt x="3325446" y="4555939"/>
                </a:lnTo>
                <a:lnTo>
                  <a:pt x="0" y="45559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4132038">
            <a:off x="16726283" y="3365399"/>
            <a:ext cx="776720" cy="672216"/>
          </a:xfrm>
          <a:custGeom>
            <a:avLst/>
            <a:gdLst/>
            <a:ahLst/>
            <a:cxnLst/>
            <a:rect r="r" b="b" t="t" l="l"/>
            <a:pathLst>
              <a:path h="672216" w="776720">
                <a:moveTo>
                  <a:pt x="0" y="0"/>
                </a:moveTo>
                <a:lnTo>
                  <a:pt x="776720" y="0"/>
                </a:lnTo>
                <a:lnTo>
                  <a:pt x="776720" y="672216"/>
                </a:lnTo>
                <a:lnTo>
                  <a:pt x="0" y="6722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10684" y="4628136"/>
            <a:ext cx="3974067" cy="5400567"/>
          </a:xfrm>
          <a:custGeom>
            <a:avLst/>
            <a:gdLst/>
            <a:ahLst/>
            <a:cxnLst/>
            <a:rect r="r" b="b" t="t" l="l"/>
            <a:pathLst>
              <a:path h="5400567" w="3974067">
                <a:moveTo>
                  <a:pt x="0" y="0"/>
                </a:moveTo>
                <a:lnTo>
                  <a:pt x="3974067" y="0"/>
                </a:lnTo>
                <a:lnTo>
                  <a:pt x="3974067" y="5400567"/>
                </a:lnTo>
                <a:lnTo>
                  <a:pt x="0" y="54005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82000"/>
            </a:blip>
            <a:stretch>
              <a:fillRect l="-13572" t="-17709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89125" y="3832078"/>
            <a:ext cx="3000116" cy="3477672"/>
          </a:xfrm>
          <a:custGeom>
            <a:avLst/>
            <a:gdLst/>
            <a:ahLst/>
            <a:cxnLst/>
            <a:rect r="r" b="b" t="t" l="l"/>
            <a:pathLst>
              <a:path h="3477672" w="3000116">
                <a:moveTo>
                  <a:pt x="0" y="0"/>
                </a:moveTo>
                <a:lnTo>
                  <a:pt x="3000116" y="0"/>
                </a:lnTo>
                <a:lnTo>
                  <a:pt x="3000116" y="3477671"/>
                </a:lnTo>
                <a:lnTo>
                  <a:pt x="0" y="34776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8000"/>
            </a:blip>
            <a:stretch>
              <a:fillRect l="-4387" t="-24426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028700" y="1123950"/>
            <a:ext cx="11997769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Materials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10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409616" y="2470003"/>
            <a:ext cx="388033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37FBD"/>
                </a:solidFill>
                <a:latin typeface="Capriola"/>
                <a:ea typeface="Capriola"/>
                <a:cs typeface="Capriola"/>
                <a:sym typeface="Capriola"/>
              </a:rPr>
              <a:t>Leaflet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-533495" y="2698603"/>
            <a:ext cx="388033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37FBD"/>
                </a:solidFill>
                <a:latin typeface="Capriola"/>
                <a:ea typeface="Capriola"/>
                <a:cs typeface="Capriola"/>
                <a:sym typeface="Capriola"/>
              </a:rPr>
              <a:t>Flyer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378967" y="3317728"/>
            <a:ext cx="388033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37FBD"/>
                </a:solidFill>
                <a:latin typeface="Capriola"/>
                <a:ea typeface="Capriola"/>
                <a:cs typeface="Capriola"/>
                <a:sym typeface="Capriola"/>
              </a:rPr>
              <a:t>User Manual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265488" y="3644357"/>
            <a:ext cx="1237059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637FBD"/>
                </a:solidFill>
                <a:latin typeface="Capriola"/>
                <a:ea typeface="Capriola"/>
                <a:cs typeface="Capriola"/>
                <a:sym typeface="Capriola"/>
              </a:rPr>
              <a:t>Poster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5710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85985" y="1558793"/>
            <a:ext cx="4525257" cy="8126283"/>
          </a:xfrm>
          <a:custGeom>
            <a:avLst/>
            <a:gdLst/>
            <a:ahLst/>
            <a:cxnLst/>
            <a:rect r="r" b="b" t="t" l="l"/>
            <a:pathLst>
              <a:path h="8126283" w="4525257">
                <a:moveTo>
                  <a:pt x="0" y="0"/>
                </a:moveTo>
                <a:lnTo>
                  <a:pt x="4525257" y="0"/>
                </a:lnTo>
                <a:lnTo>
                  <a:pt x="4525257" y="8126283"/>
                </a:lnTo>
                <a:lnTo>
                  <a:pt x="0" y="81262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4708" t="0" r="-114537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123950"/>
            <a:ext cx="12463135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Prototype development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11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4316150"/>
            <a:ext cx="7207465" cy="2554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33085" indent="-316542" lvl="1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6276BC"/>
                </a:solidFill>
                <a:latin typeface="Canva Sans"/>
                <a:ea typeface="Canva Sans"/>
                <a:cs typeface="Canva Sans"/>
                <a:sym typeface="Canva Sans"/>
              </a:rPr>
              <a:t>3D-printe</a:t>
            </a:r>
            <a:r>
              <a:rPr lang="en-US" sz="2932">
                <a:solidFill>
                  <a:srgbClr val="6276BC"/>
                </a:solidFill>
                <a:latin typeface="Canva Sans"/>
                <a:ea typeface="Canva Sans"/>
                <a:cs typeface="Canva Sans"/>
                <a:sym typeface="Canva Sans"/>
              </a:rPr>
              <a:t>d electronic base (PLA), houses sensors + battery</a:t>
            </a:r>
          </a:p>
          <a:p>
            <a:pPr algn="l" marL="633085" indent="-316542" lvl="1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6276BC"/>
                </a:solidFill>
                <a:latin typeface="Canva Sans"/>
                <a:ea typeface="Canva Sans"/>
                <a:cs typeface="Canva Sans"/>
                <a:sym typeface="Canva Sans"/>
              </a:rPr>
              <a:t>FSR  sensor </a:t>
            </a:r>
          </a:p>
          <a:p>
            <a:pPr algn="l" marL="633085" indent="-316542" lvl="1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6276BC"/>
                </a:solidFill>
                <a:latin typeface="Canva Sans"/>
                <a:ea typeface="Canva Sans"/>
                <a:cs typeface="Canva Sans"/>
                <a:sym typeface="Canva Sans"/>
              </a:rPr>
              <a:t>UV-C LED wired in</a:t>
            </a:r>
          </a:p>
          <a:p>
            <a:pPr algn="l" marL="633085" indent="-316542" lvl="1">
              <a:lnSpc>
                <a:spcPts val="4105"/>
              </a:lnSpc>
              <a:buFont typeface="Arial"/>
              <a:buChar char="•"/>
            </a:pPr>
            <a:r>
              <a:rPr lang="en-US" sz="2932">
                <a:solidFill>
                  <a:srgbClr val="6276BC"/>
                </a:solidFill>
                <a:latin typeface="Canva Sans"/>
                <a:ea typeface="Canva Sans"/>
                <a:cs typeface="Canva Sans"/>
                <a:sym typeface="Canva Sans"/>
              </a:rPr>
              <a:t>Fully assembled, functional unit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5710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045207" y="6086805"/>
            <a:ext cx="3602677" cy="3473120"/>
          </a:xfrm>
          <a:custGeom>
            <a:avLst/>
            <a:gdLst/>
            <a:ahLst/>
            <a:cxnLst/>
            <a:rect r="r" b="b" t="t" l="l"/>
            <a:pathLst>
              <a:path h="3473120" w="3602677">
                <a:moveTo>
                  <a:pt x="0" y="0"/>
                </a:moveTo>
                <a:lnTo>
                  <a:pt x="3602677" y="0"/>
                </a:lnTo>
                <a:lnTo>
                  <a:pt x="3602677" y="3473120"/>
                </a:lnTo>
                <a:lnTo>
                  <a:pt x="0" y="34731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78344" y="6169190"/>
            <a:ext cx="2008644" cy="3008996"/>
          </a:xfrm>
          <a:custGeom>
            <a:avLst/>
            <a:gdLst/>
            <a:ahLst/>
            <a:cxnLst/>
            <a:rect r="r" b="b" t="t" l="l"/>
            <a:pathLst>
              <a:path h="3008996" w="2008644">
                <a:moveTo>
                  <a:pt x="0" y="0"/>
                </a:moveTo>
                <a:lnTo>
                  <a:pt x="2008643" y="0"/>
                </a:lnTo>
                <a:lnTo>
                  <a:pt x="2008643" y="3008995"/>
                </a:lnTo>
                <a:lnTo>
                  <a:pt x="0" y="30089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123950"/>
            <a:ext cx="12463135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Prototype testing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12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487475" y="4706148"/>
            <a:ext cx="2718141" cy="65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5"/>
              </a:lnSpc>
              <a:spcBef>
                <a:spcPct val="0"/>
              </a:spcBef>
            </a:pPr>
            <a:r>
              <a:rPr lang="en-US" sz="3889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Simulation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250129" y="4706148"/>
            <a:ext cx="4579050" cy="656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45"/>
              </a:lnSpc>
              <a:spcBef>
                <a:spcPct val="0"/>
              </a:spcBef>
            </a:pPr>
            <a:r>
              <a:rPr lang="en-US" sz="3889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Functional testing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43994" y="4706148"/>
            <a:ext cx="2877344" cy="662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Theoretical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91381" y="2976431"/>
            <a:ext cx="16505238" cy="662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The prototype was tested using following methods:</a:t>
            </a:r>
          </a:p>
        </p:txBody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13610542" y="5602321"/>
            <a:ext cx="2330337" cy="4442087"/>
            <a:chOff x="0" y="0"/>
            <a:chExt cx="8624570" cy="1644015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411480" y="269240"/>
              <a:ext cx="7753350" cy="15908021"/>
            </a:xfrm>
            <a:custGeom>
              <a:avLst/>
              <a:gdLst/>
              <a:ahLst/>
              <a:cxnLst/>
              <a:rect r="r" b="b" t="t" l="l"/>
              <a:pathLst>
                <a:path h="15908021" w="7753350">
                  <a:moveTo>
                    <a:pt x="7753350" y="791210"/>
                  </a:moveTo>
                  <a:lnTo>
                    <a:pt x="7753350" y="15116810"/>
                  </a:lnTo>
                  <a:cubicBezTo>
                    <a:pt x="7753350" y="15553690"/>
                    <a:pt x="7399020" y="15908021"/>
                    <a:pt x="6962140" y="15908021"/>
                  </a:cubicBezTo>
                  <a:lnTo>
                    <a:pt x="791210" y="15908021"/>
                  </a:lnTo>
                  <a:cubicBezTo>
                    <a:pt x="354330" y="15908021"/>
                    <a:pt x="0" y="15553690"/>
                    <a:pt x="0" y="15116810"/>
                  </a:cubicBezTo>
                  <a:lnTo>
                    <a:pt x="0" y="791210"/>
                  </a:lnTo>
                  <a:cubicBezTo>
                    <a:pt x="0" y="354330"/>
                    <a:pt x="354330" y="0"/>
                    <a:pt x="791210" y="0"/>
                  </a:cubicBezTo>
                  <a:lnTo>
                    <a:pt x="6962140" y="0"/>
                  </a:lnTo>
                  <a:cubicBezTo>
                    <a:pt x="7399020" y="0"/>
                    <a:pt x="7753350" y="353060"/>
                    <a:pt x="7753350" y="791210"/>
                  </a:cubicBezTo>
                  <a:close/>
                </a:path>
              </a:pathLst>
            </a:custGeom>
            <a:blipFill>
              <a:blip r:embed="rId8"/>
              <a:stretch>
                <a:fillRect l="0" t="-2800" r="0" b="-280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636000" cy="16446500"/>
            </a:xfrm>
            <a:custGeom>
              <a:avLst/>
              <a:gdLst/>
              <a:ahLst/>
              <a:cxnLst/>
              <a:rect r="r" b="b" t="t" l="l"/>
              <a:pathLst>
                <a:path h="16446500" w="8636000">
                  <a:moveTo>
                    <a:pt x="0" y="0"/>
                  </a:moveTo>
                  <a:lnTo>
                    <a:pt x="8636000" y="0"/>
                  </a:lnTo>
                  <a:lnTo>
                    <a:pt x="8636000" y="16446500"/>
                  </a:lnTo>
                  <a:lnTo>
                    <a:pt x="0" y="16446500"/>
                  </a:lnTo>
                  <a:close/>
                </a:path>
              </a:pathLst>
            </a:custGeom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693" t="-32505" r="-494561" b="-386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299448" y="2746213"/>
            <a:ext cx="16795136" cy="6512087"/>
            <a:chOff x="0" y="0"/>
            <a:chExt cx="1507844" cy="58464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07844" cy="584646"/>
            </a:xfrm>
            <a:custGeom>
              <a:avLst/>
              <a:gdLst/>
              <a:ahLst/>
              <a:cxnLst/>
              <a:rect r="r" b="b" t="t" l="l"/>
              <a:pathLst>
                <a:path h="584646" w="1507844">
                  <a:moveTo>
                    <a:pt x="8643" y="0"/>
                  </a:moveTo>
                  <a:lnTo>
                    <a:pt x="1274978" y="0"/>
                  </a:lnTo>
                  <a:cubicBezTo>
                    <a:pt x="1412912" y="0"/>
                    <a:pt x="1507844" y="130877"/>
                    <a:pt x="1507844" y="292323"/>
                  </a:cubicBezTo>
                  <a:cubicBezTo>
                    <a:pt x="1507844" y="453769"/>
                    <a:pt x="1412912" y="584646"/>
                    <a:pt x="1274978" y="584646"/>
                  </a:cubicBezTo>
                  <a:lnTo>
                    <a:pt x="8643" y="584646"/>
                  </a:lnTo>
                  <a:cubicBezTo>
                    <a:pt x="3870" y="584646"/>
                    <a:pt x="0" y="580776"/>
                    <a:pt x="0" y="576003"/>
                  </a:cubicBezTo>
                  <a:lnTo>
                    <a:pt x="0" y="8643"/>
                  </a:lnTo>
                  <a:cubicBezTo>
                    <a:pt x="0" y="3870"/>
                    <a:pt x="3870" y="0"/>
                    <a:pt x="8643" y="0"/>
                  </a:cubicBezTo>
                  <a:close/>
                </a:path>
              </a:pathLst>
            </a:custGeom>
            <a:solidFill>
              <a:srgbClr val="637FBD">
                <a:alpha val="1098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25400" y="-38100"/>
              <a:ext cx="1279244" cy="6227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0" y="2530807"/>
            <a:ext cx="17821941" cy="0"/>
          </a:xfrm>
          <a:prstGeom prst="line">
            <a:avLst/>
          </a:prstGeom>
          <a:ln cap="flat" w="76200">
            <a:solidFill>
              <a:srgbClr val="6377BD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9" id="9"/>
          <p:cNvSpPr/>
          <p:nvPr/>
        </p:nvSpPr>
        <p:spPr>
          <a:xfrm>
            <a:off x="16414291" y="1808579"/>
            <a:ext cx="0" cy="722229"/>
          </a:xfrm>
          <a:prstGeom prst="line">
            <a:avLst/>
          </a:prstGeom>
          <a:ln cap="flat" w="38100">
            <a:solidFill>
              <a:srgbClr val="6377BD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2254155" y="5593161"/>
            <a:ext cx="5069442" cy="3168401"/>
          </a:xfrm>
          <a:custGeom>
            <a:avLst/>
            <a:gdLst/>
            <a:ahLst/>
            <a:cxnLst/>
            <a:rect r="r" b="b" t="t" l="l"/>
            <a:pathLst>
              <a:path h="3168401" w="5069442">
                <a:moveTo>
                  <a:pt x="0" y="0"/>
                </a:moveTo>
                <a:lnTo>
                  <a:pt x="5069442" y="0"/>
                </a:lnTo>
                <a:lnTo>
                  <a:pt x="5069442" y="3168401"/>
                </a:lnTo>
                <a:lnTo>
                  <a:pt x="0" y="31684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892088" y="2992838"/>
            <a:ext cx="2142637" cy="5200646"/>
          </a:xfrm>
          <a:custGeom>
            <a:avLst/>
            <a:gdLst/>
            <a:ahLst/>
            <a:cxnLst/>
            <a:rect r="r" b="b" t="t" l="l"/>
            <a:pathLst>
              <a:path h="5200646" w="2142637">
                <a:moveTo>
                  <a:pt x="0" y="0"/>
                </a:moveTo>
                <a:lnTo>
                  <a:pt x="2142638" y="0"/>
                </a:lnTo>
                <a:lnTo>
                  <a:pt x="2142638" y="5200647"/>
                </a:lnTo>
                <a:lnTo>
                  <a:pt x="0" y="52006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8446" t="0" r="-135636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003413" y="3133166"/>
            <a:ext cx="2708601" cy="5214057"/>
          </a:xfrm>
          <a:custGeom>
            <a:avLst/>
            <a:gdLst/>
            <a:ahLst/>
            <a:cxnLst/>
            <a:rect r="r" b="b" t="t" l="l"/>
            <a:pathLst>
              <a:path h="5214057" w="2708601">
                <a:moveTo>
                  <a:pt x="0" y="0"/>
                </a:moveTo>
                <a:lnTo>
                  <a:pt x="2708602" y="0"/>
                </a:lnTo>
                <a:lnTo>
                  <a:pt x="2708602" y="5214057"/>
                </a:lnTo>
                <a:lnTo>
                  <a:pt x="0" y="52140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02518" y="2978381"/>
            <a:ext cx="3909415" cy="2433348"/>
          </a:xfrm>
          <a:custGeom>
            <a:avLst/>
            <a:gdLst/>
            <a:ahLst/>
            <a:cxnLst/>
            <a:rect r="r" b="b" t="t" l="l"/>
            <a:pathLst>
              <a:path h="2433348" w="3909415">
                <a:moveTo>
                  <a:pt x="0" y="0"/>
                </a:moveTo>
                <a:lnTo>
                  <a:pt x="3909414" y="0"/>
                </a:lnTo>
                <a:lnTo>
                  <a:pt x="3909414" y="2433348"/>
                </a:lnTo>
                <a:lnTo>
                  <a:pt x="0" y="24333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878347" y="2925676"/>
            <a:ext cx="2828293" cy="5421547"/>
          </a:xfrm>
          <a:custGeom>
            <a:avLst/>
            <a:gdLst/>
            <a:ahLst/>
            <a:cxnLst/>
            <a:rect r="r" b="b" t="t" l="l"/>
            <a:pathLst>
              <a:path h="5421547" w="2828293">
                <a:moveTo>
                  <a:pt x="0" y="0"/>
                </a:moveTo>
                <a:lnTo>
                  <a:pt x="2828293" y="0"/>
                </a:lnTo>
                <a:lnTo>
                  <a:pt x="2828293" y="5421547"/>
                </a:lnTo>
                <a:lnTo>
                  <a:pt x="0" y="54215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0" y="1071147"/>
            <a:ext cx="4113220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Outcomes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13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034726" y="1378274"/>
            <a:ext cx="760411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637FBD"/>
                </a:solidFill>
                <a:latin typeface="Garet Bold"/>
                <a:ea typeface="Garet Bold"/>
                <a:cs typeface="Garet Bold"/>
                <a:sym typeface="Garet Bold"/>
              </a:rPr>
              <a:t>Now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693" t="-32505" r="-494561" b="-386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10800000">
            <a:off x="1744344" y="2170989"/>
            <a:ext cx="16177418" cy="6951092"/>
            <a:chOff x="0" y="0"/>
            <a:chExt cx="1452386" cy="62405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52386" cy="624059"/>
            </a:xfrm>
            <a:custGeom>
              <a:avLst/>
              <a:gdLst/>
              <a:ahLst/>
              <a:cxnLst/>
              <a:rect r="r" b="b" t="t" l="l"/>
              <a:pathLst>
                <a:path h="624059" w="1452386">
                  <a:moveTo>
                    <a:pt x="8973" y="0"/>
                  </a:moveTo>
                  <a:lnTo>
                    <a:pt x="1220806" y="0"/>
                  </a:lnTo>
                  <a:cubicBezTo>
                    <a:pt x="1357455" y="0"/>
                    <a:pt x="1452386" y="139700"/>
                    <a:pt x="1452386" y="312030"/>
                  </a:cubicBezTo>
                  <a:cubicBezTo>
                    <a:pt x="1452386" y="484359"/>
                    <a:pt x="1357455" y="624059"/>
                    <a:pt x="1220806" y="624059"/>
                  </a:cubicBezTo>
                  <a:lnTo>
                    <a:pt x="8973" y="624059"/>
                  </a:lnTo>
                  <a:cubicBezTo>
                    <a:pt x="6593" y="624059"/>
                    <a:pt x="4311" y="623114"/>
                    <a:pt x="2628" y="621431"/>
                  </a:cubicBezTo>
                  <a:cubicBezTo>
                    <a:pt x="945" y="619748"/>
                    <a:pt x="0" y="617466"/>
                    <a:pt x="0" y="615086"/>
                  </a:cubicBezTo>
                  <a:lnTo>
                    <a:pt x="0" y="8973"/>
                  </a:lnTo>
                  <a:cubicBezTo>
                    <a:pt x="0" y="6593"/>
                    <a:pt x="945" y="4311"/>
                    <a:pt x="2628" y="2628"/>
                  </a:cubicBezTo>
                  <a:cubicBezTo>
                    <a:pt x="4311" y="945"/>
                    <a:pt x="6593" y="0"/>
                    <a:pt x="8973" y="0"/>
                  </a:cubicBezTo>
                  <a:close/>
                </a:path>
              </a:pathLst>
            </a:custGeom>
            <a:solidFill>
              <a:srgbClr val="637FBD">
                <a:alpha val="10980"/>
              </a:srgbClr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25400" y="-38100"/>
              <a:ext cx="1223786" cy="6621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99821" y="2074443"/>
            <a:ext cx="17821941" cy="133350"/>
          </a:xfrm>
          <a:prstGeom prst="line">
            <a:avLst/>
          </a:prstGeom>
          <a:ln cap="flat" w="76200">
            <a:solidFill>
              <a:srgbClr val="6377BD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9" id="9"/>
          <p:cNvSpPr/>
          <p:nvPr/>
        </p:nvSpPr>
        <p:spPr>
          <a:xfrm>
            <a:off x="583468" y="1767316"/>
            <a:ext cx="0" cy="722229"/>
          </a:xfrm>
          <a:prstGeom prst="line">
            <a:avLst/>
          </a:prstGeom>
          <a:ln cap="flat" w="38100">
            <a:solidFill>
              <a:srgbClr val="6377BD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5156712" y="4783897"/>
            <a:ext cx="1812911" cy="1832906"/>
          </a:xfrm>
          <a:custGeom>
            <a:avLst/>
            <a:gdLst/>
            <a:ahLst/>
            <a:cxnLst/>
            <a:rect r="r" b="b" t="t" l="l"/>
            <a:pathLst>
              <a:path h="1832906" w="1812911">
                <a:moveTo>
                  <a:pt x="0" y="0"/>
                </a:moveTo>
                <a:lnTo>
                  <a:pt x="1812911" y="0"/>
                </a:lnTo>
                <a:lnTo>
                  <a:pt x="1812911" y="1832907"/>
                </a:lnTo>
                <a:lnTo>
                  <a:pt x="0" y="1832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310410" y="6404681"/>
            <a:ext cx="2018847" cy="2574457"/>
          </a:xfrm>
          <a:custGeom>
            <a:avLst/>
            <a:gdLst/>
            <a:ahLst/>
            <a:cxnLst/>
            <a:rect r="r" b="b" t="t" l="l"/>
            <a:pathLst>
              <a:path h="2574457" w="2018847">
                <a:moveTo>
                  <a:pt x="0" y="0"/>
                </a:moveTo>
                <a:lnTo>
                  <a:pt x="2018847" y="0"/>
                </a:lnTo>
                <a:lnTo>
                  <a:pt x="2018847" y="2574457"/>
                </a:lnTo>
                <a:lnTo>
                  <a:pt x="0" y="25744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1696" r="0" b="-73887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968583" y="2740456"/>
            <a:ext cx="1812770" cy="2597944"/>
          </a:xfrm>
          <a:custGeom>
            <a:avLst/>
            <a:gdLst/>
            <a:ahLst/>
            <a:cxnLst/>
            <a:rect r="r" b="b" t="t" l="l"/>
            <a:pathLst>
              <a:path h="2597944" w="1812770">
                <a:moveTo>
                  <a:pt x="0" y="0"/>
                </a:moveTo>
                <a:lnTo>
                  <a:pt x="1812769" y="0"/>
                </a:lnTo>
                <a:lnTo>
                  <a:pt x="1812769" y="2597944"/>
                </a:lnTo>
                <a:lnTo>
                  <a:pt x="0" y="25979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77810" r="0" b="-14016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968583" y="5937238"/>
            <a:ext cx="1812770" cy="2607039"/>
          </a:xfrm>
          <a:custGeom>
            <a:avLst/>
            <a:gdLst/>
            <a:ahLst/>
            <a:cxnLst/>
            <a:rect r="r" b="b" t="t" l="l"/>
            <a:pathLst>
              <a:path h="2607039" w="1812770">
                <a:moveTo>
                  <a:pt x="0" y="0"/>
                </a:moveTo>
                <a:lnTo>
                  <a:pt x="1812769" y="0"/>
                </a:lnTo>
                <a:lnTo>
                  <a:pt x="1812769" y="2607040"/>
                </a:lnTo>
                <a:lnTo>
                  <a:pt x="0" y="26070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7624" t="-32555" r="0" b="-1989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310410" y="2666863"/>
            <a:ext cx="1724265" cy="3033488"/>
          </a:xfrm>
          <a:custGeom>
            <a:avLst/>
            <a:gdLst/>
            <a:ahLst/>
            <a:cxnLst/>
            <a:rect r="r" b="b" t="t" l="l"/>
            <a:pathLst>
              <a:path h="3033488" w="1724265">
                <a:moveTo>
                  <a:pt x="0" y="0"/>
                </a:moveTo>
                <a:lnTo>
                  <a:pt x="1724265" y="0"/>
                </a:lnTo>
                <a:lnTo>
                  <a:pt x="1724265" y="3033487"/>
                </a:lnTo>
                <a:lnTo>
                  <a:pt x="0" y="3033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2543" r="0" b="-12381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14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01259" y="1416795"/>
            <a:ext cx="760411" cy="396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637FBD"/>
                </a:solidFill>
                <a:latin typeface="Garet Bold"/>
                <a:ea typeface="Garet Bold"/>
                <a:cs typeface="Garet Bold"/>
                <a:sym typeface="Garet Bold"/>
              </a:rPr>
              <a:t>Now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833053" y="1288738"/>
            <a:ext cx="7289857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Future Development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637499" y="4131789"/>
            <a:ext cx="763644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637FBD"/>
                </a:solidFill>
                <a:latin typeface="Garet Bold"/>
                <a:ea typeface="Garet Bold"/>
                <a:cs typeface="Garet Bold"/>
                <a:sym typeface="Garet Bold"/>
              </a:rPr>
              <a:t>Premium models</a:t>
            </a:r>
            <a:r>
              <a:rPr lang="en-US" b="true" sz="3000">
                <a:solidFill>
                  <a:srgbClr val="637FBD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477982" y="6385960"/>
            <a:ext cx="2650404" cy="414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7"/>
              </a:lnSpc>
              <a:spcBef>
                <a:spcPct val="0"/>
              </a:spcBef>
            </a:pPr>
            <a:r>
              <a:rPr lang="en-US" sz="2448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Different sizes,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329257" y="2555677"/>
            <a:ext cx="4072680" cy="1271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7"/>
              </a:lnSpc>
            </a:pPr>
            <a:r>
              <a:rPr lang="en-US" sz="2448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App modification:</a:t>
            </a:r>
          </a:p>
          <a:p>
            <a:pPr algn="l">
              <a:lnSpc>
                <a:spcPts val="3427"/>
              </a:lnSpc>
            </a:pPr>
            <a:r>
              <a:rPr lang="en-US" sz="2448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Gamification, </a:t>
            </a:r>
          </a:p>
          <a:p>
            <a:pPr algn="l">
              <a:lnSpc>
                <a:spcPts val="3427"/>
              </a:lnSpc>
              <a:spcBef>
                <a:spcPct val="0"/>
              </a:spcBef>
            </a:pPr>
            <a:r>
              <a:rPr lang="en-US" sz="2448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improved health profile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410256" y="6740629"/>
            <a:ext cx="7636444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b="true" sz="3000">
                <a:solidFill>
                  <a:srgbClr val="637FBD"/>
                </a:solidFill>
                <a:latin typeface="Garet Bold"/>
                <a:ea typeface="Garet Bold"/>
                <a:cs typeface="Garet Bold"/>
                <a:sym typeface="Garet Bold"/>
              </a:rPr>
              <a:t>Cost-r</a:t>
            </a:r>
            <a:r>
              <a:rPr lang="en-US" b="true" sz="3000">
                <a:solidFill>
                  <a:srgbClr val="637FBD"/>
                </a:solidFill>
                <a:latin typeface="Garet Bold"/>
                <a:ea typeface="Garet Bold"/>
                <a:cs typeface="Garet Bold"/>
                <a:sym typeface="Garet Bold"/>
              </a:rPr>
              <a:t>educed models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477982" y="6840917"/>
            <a:ext cx="3712293" cy="414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7"/>
              </a:lnSpc>
              <a:spcBef>
                <a:spcPct val="0"/>
              </a:spcBef>
            </a:pPr>
            <a:r>
              <a:rPr lang="en-US" sz="2448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different features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925206" y="5469507"/>
            <a:ext cx="3712293" cy="414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27"/>
              </a:lnSpc>
              <a:spcBef>
                <a:spcPct val="0"/>
              </a:spcBef>
            </a:pPr>
            <a:r>
              <a:rPr lang="en-US" sz="2448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Testing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99313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15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0556454" y="398570"/>
            <a:ext cx="7731546" cy="10228956"/>
          </a:xfrm>
          <a:custGeom>
            <a:avLst/>
            <a:gdLst/>
            <a:ahLst/>
            <a:cxnLst/>
            <a:rect r="r" b="b" t="t" l="l"/>
            <a:pathLst>
              <a:path h="10228956" w="7731546">
                <a:moveTo>
                  <a:pt x="0" y="0"/>
                </a:moveTo>
                <a:lnTo>
                  <a:pt x="7731546" y="0"/>
                </a:lnTo>
                <a:lnTo>
                  <a:pt x="7731546" y="10228956"/>
                </a:lnTo>
                <a:lnTo>
                  <a:pt x="0" y="10228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693" t="-32505" r="-494561" b="-3860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797140"/>
            <a:ext cx="16959852" cy="5859189"/>
          </a:xfrm>
          <a:custGeom>
            <a:avLst/>
            <a:gdLst/>
            <a:ahLst/>
            <a:cxnLst/>
            <a:rect r="r" b="b" t="t" l="l"/>
            <a:pathLst>
              <a:path h="5859189" w="16959852">
                <a:moveTo>
                  <a:pt x="0" y="0"/>
                </a:moveTo>
                <a:lnTo>
                  <a:pt x="16959852" y="0"/>
                </a:lnTo>
                <a:lnTo>
                  <a:pt x="16959852" y="5859189"/>
                </a:lnTo>
                <a:lnTo>
                  <a:pt x="0" y="58591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71" r="0" b="-117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464779" y="6066374"/>
            <a:ext cx="3805666" cy="3493551"/>
          </a:xfrm>
          <a:custGeom>
            <a:avLst/>
            <a:gdLst/>
            <a:ahLst/>
            <a:cxnLst/>
            <a:rect r="r" b="b" t="t" l="l"/>
            <a:pathLst>
              <a:path h="3493551" w="3805666">
                <a:moveTo>
                  <a:pt x="0" y="0"/>
                </a:moveTo>
                <a:lnTo>
                  <a:pt x="3805667" y="0"/>
                </a:lnTo>
                <a:lnTo>
                  <a:pt x="3805667" y="3493551"/>
                </a:lnTo>
                <a:lnTo>
                  <a:pt x="0" y="34935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336" t="-61220" r="-14677" b="-61339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35988" y="5990174"/>
            <a:ext cx="3176899" cy="675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4"/>
              </a:lnSpc>
              <a:spcBef>
                <a:spcPct val="0"/>
              </a:spcBef>
            </a:pPr>
            <a:r>
              <a:rPr lang="en-US" b="true" sz="3931">
                <a:solidFill>
                  <a:srgbClr val="637FBD"/>
                </a:solidFill>
                <a:latin typeface="Garet Bold"/>
                <a:ea typeface="Garet Bold"/>
                <a:cs typeface="Garet Bold"/>
                <a:sym typeface="Garet Bold"/>
              </a:rPr>
              <a:t>Visit us here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pic>
        <p:nvPicPr>
          <p:cNvPr name="Picture 4" id="4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47451" y="247458"/>
            <a:ext cx="16753148" cy="9423646"/>
          </a:xfrm>
          <a:prstGeom prst="rect">
            <a:avLst/>
          </a:prstGeom>
        </p:spPr>
      </p:pic>
      <p:sp>
        <p:nvSpPr>
          <p:cNvPr name="TextBox 5" id="5"/>
          <p:cNvSpPr txBox="true"/>
          <p:nvPr/>
        </p:nvSpPr>
        <p:spPr>
          <a:xfrm rot="0">
            <a:off x="17659518" y="9736721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16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5710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398570"/>
            <a:ext cx="5948955" cy="9141418"/>
          </a:xfrm>
          <a:custGeom>
            <a:avLst/>
            <a:gdLst/>
            <a:ahLst/>
            <a:cxnLst/>
            <a:rect r="r" b="b" t="t" l="l"/>
            <a:pathLst>
              <a:path h="9141418" w="5948955">
                <a:moveTo>
                  <a:pt x="0" y="0"/>
                </a:moveTo>
                <a:lnTo>
                  <a:pt x="5948955" y="0"/>
                </a:lnTo>
                <a:lnTo>
                  <a:pt x="5948955" y="9141418"/>
                </a:lnTo>
                <a:lnTo>
                  <a:pt x="0" y="91414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342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0750" y="1981636"/>
            <a:ext cx="6574166" cy="7578289"/>
          </a:xfrm>
          <a:custGeom>
            <a:avLst/>
            <a:gdLst/>
            <a:ahLst/>
            <a:cxnLst/>
            <a:rect r="r" b="b" t="t" l="l"/>
            <a:pathLst>
              <a:path h="7578289" w="6574166">
                <a:moveTo>
                  <a:pt x="0" y="0"/>
                </a:moveTo>
                <a:lnTo>
                  <a:pt x="6574166" y="0"/>
                </a:lnTo>
                <a:lnTo>
                  <a:pt x="6574166" y="7578289"/>
                </a:lnTo>
                <a:lnTo>
                  <a:pt x="0" y="75782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1123950"/>
            <a:ext cx="7279037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Problem Statement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5710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123950"/>
            <a:ext cx="7279037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Agenda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36369" y="2402029"/>
            <a:ext cx="15683685" cy="6233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96632" indent="-548316" lvl="1">
              <a:lnSpc>
                <a:spcPts val="7111"/>
              </a:lnSpc>
              <a:buFont typeface="Arial"/>
              <a:buChar char="•"/>
            </a:pPr>
            <a:r>
              <a:rPr lang="en-US" sz="507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Solution</a:t>
            </a:r>
          </a:p>
          <a:p>
            <a:pPr algn="l" marL="1096632" indent="-548316" lvl="1">
              <a:lnSpc>
                <a:spcPts val="7111"/>
              </a:lnSpc>
              <a:buFont typeface="Arial"/>
              <a:buChar char="•"/>
            </a:pPr>
            <a:r>
              <a:rPr lang="en-US" sz="507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Marketing</a:t>
            </a:r>
          </a:p>
          <a:p>
            <a:pPr algn="l" marL="1096632" indent="-548316" lvl="1">
              <a:lnSpc>
                <a:spcPts val="7111"/>
              </a:lnSpc>
              <a:buFont typeface="Arial"/>
              <a:buChar char="•"/>
            </a:pPr>
            <a:r>
              <a:rPr lang="en-US" sz="507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Materials </a:t>
            </a:r>
          </a:p>
          <a:p>
            <a:pPr algn="l" marL="1096632" indent="-548316" lvl="1">
              <a:lnSpc>
                <a:spcPts val="7111"/>
              </a:lnSpc>
              <a:buFont typeface="Arial"/>
              <a:buChar char="•"/>
            </a:pPr>
            <a:r>
              <a:rPr lang="en-US" sz="507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Prototype</a:t>
            </a:r>
          </a:p>
          <a:p>
            <a:pPr algn="l" marL="1096632" indent="-548316" lvl="1">
              <a:lnSpc>
                <a:spcPts val="7111"/>
              </a:lnSpc>
              <a:buFont typeface="Arial"/>
              <a:buChar char="•"/>
            </a:pPr>
            <a:r>
              <a:rPr lang="en-US" sz="507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Outcome</a:t>
            </a:r>
          </a:p>
          <a:p>
            <a:pPr algn="l" marL="1096632" indent="-548316" lvl="1">
              <a:lnSpc>
                <a:spcPts val="7111"/>
              </a:lnSpc>
              <a:buFont typeface="Arial"/>
              <a:buChar char="•"/>
            </a:pPr>
            <a:r>
              <a:rPr lang="en-US" sz="507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Future Developement</a:t>
            </a:r>
          </a:p>
          <a:p>
            <a:pPr algn="l" marL="1096632" indent="-548316" lvl="1">
              <a:lnSpc>
                <a:spcPts val="7111"/>
              </a:lnSpc>
              <a:buFont typeface="Arial"/>
              <a:buChar char="•"/>
            </a:pPr>
            <a:r>
              <a:rPr lang="en-US" sz="507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Q&amp;A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90546" y="674930"/>
            <a:ext cx="7731546" cy="10228956"/>
          </a:xfrm>
          <a:custGeom>
            <a:avLst/>
            <a:gdLst/>
            <a:ahLst/>
            <a:cxnLst/>
            <a:rect r="r" b="b" t="t" l="l"/>
            <a:pathLst>
              <a:path h="10228956" w="7731546">
                <a:moveTo>
                  <a:pt x="0" y="0"/>
                </a:moveTo>
                <a:lnTo>
                  <a:pt x="7731546" y="0"/>
                </a:lnTo>
                <a:lnTo>
                  <a:pt x="7731546" y="10228956"/>
                </a:lnTo>
                <a:lnTo>
                  <a:pt x="0" y="102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693" t="-32505" r="-494561" b="-3860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840290" y="1909654"/>
            <a:ext cx="8607420" cy="6813860"/>
          </a:xfrm>
          <a:custGeom>
            <a:avLst/>
            <a:gdLst/>
            <a:ahLst/>
            <a:cxnLst/>
            <a:rect r="r" b="b" t="t" l="l"/>
            <a:pathLst>
              <a:path h="6813860" w="8607420">
                <a:moveTo>
                  <a:pt x="0" y="0"/>
                </a:moveTo>
                <a:lnTo>
                  <a:pt x="8607420" y="0"/>
                </a:lnTo>
                <a:lnTo>
                  <a:pt x="8607420" y="6813860"/>
                </a:lnTo>
                <a:lnTo>
                  <a:pt x="0" y="68138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6588" t="-40701" r="-22102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15689" y="8776969"/>
            <a:ext cx="11656621" cy="481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 Ines, Bernardo Maria, Rieke, Guillem, Maximilian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1123950"/>
            <a:ext cx="11997769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TRAQUA Team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5710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900138" y="599420"/>
            <a:ext cx="4164675" cy="10108572"/>
          </a:xfrm>
          <a:custGeom>
            <a:avLst/>
            <a:gdLst/>
            <a:ahLst/>
            <a:cxnLst/>
            <a:rect r="r" b="b" t="t" l="l"/>
            <a:pathLst>
              <a:path h="10108572" w="4164675">
                <a:moveTo>
                  <a:pt x="0" y="0"/>
                </a:moveTo>
                <a:lnTo>
                  <a:pt x="4164675" y="0"/>
                </a:lnTo>
                <a:lnTo>
                  <a:pt x="4164675" y="10108572"/>
                </a:lnTo>
                <a:lnTo>
                  <a:pt x="0" y="101085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8446" t="0" r="-135636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1289139" y="1433593"/>
            <a:ext cx="4380839" cy="8350753"/>
            <a:chOff x="0" y="0"/>
            <a:chExt cx="8624570" cy="164401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411480" y="269240"/>
              <a:ext cx="7753350" cy="15908021"/>
            </a:xfrm>
            <a:custGeom>
              <a:avLst/>
              <a:gdLst/>
              <a:ahLst/>
              <a:cxnLst/>
              <a:rect r="r" b="b" t="t" l="l"/>
              <a:pathLst>
                <a:path h="15908021" w="7753350">
                  <a:moveTo>
                    <a:pt x="7753350" y="791210"/>
                  </a:moveTo>
                  <a:lnTo>
                    <a:pt x="7753350" y="15116810"/>
                  </a:lnTo>
                  <a:cubicBezTo>
                    <a:pt x="7753350" y="15553690"/>
                    <a:pt x="7399020" y="15908021"/>
                    <a:pt x="6962140" y="15908021"/>
                  </a:cubicBezTo>
                  <a:lnTo>
                    <a:pt x="791210" y="15908021"/>
                  </a:lnTo>
                  <a:cubicBezTo>
                    <a:pt x="354330" y="15908021"/>
                    <a:pt x="0" y="15553690"/>
                    <a:pt x="0" y="15116810"/>
                  </a:cubicBezTo>
                  <a:lnTo>
                    <a:pt x="0" y="791210"/>
                  </a:lnTo>
                  <a:cubicBezTo>
                    <a:pt x="0" y="354330"/>
                    <a:pt x="354330" y="0"/>
                    <a:pt x="791210" y="0"/>
                  </a:cubicBezTo>
                  <a:lnTo>
                    <a:pt x="6962140" y="0"/>
                  </a:lnTo>
                  <a:cubicBezTo>
                    <a:pt x="7399020" y="0"/>
                    <a:pt x="7753350" y="353060"/>
                    <a:pt x="7753350" y="791210"/>
                  </a:cubicBezTo>
                  <a:close/>
                </a:path>
              </a:pathLst>
            </a:custGeom>
            <a:blipFill>
              <a:blip r:embed="rId8"/>
              <a:stretch>
                <a:fillRect l="0" t="-2800" r="0" b="-280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636000" cy="16446500"/>
            </a:xfrm>
            <a:custGeom>
              <a:avLst/>
              <a:gdLst/>
              <a:ahLst/>
              <a:cxnLst/>
              <a:rect r="r" b="b" t="t" l="l"/>
              <a:pathLst>
                <a:path h="16446500" w="8636000">
                  <a:moveTo>
                    <a:pt x="0" y="0"/>
                  </a:moveTo>
                  <a:lnTo>
                    <a:pt x="8636000" y="0"/>
                  </a:lnTo>
                  <a:lnTo>
                    <a:pt x="8636000" y="16446500"/>
                  </a:lnTo>
                  <a:lnTo>
                    <a:pt x="0" y="16446500"/>
                  </a:lnTo>
                  <a:close/>
                </a:path>
              </a:pathLst>
            </a:custGeom>
          </p:spPr>
        </p:sp>
      </p:grpSp>
      <p:sp>
        <p:nvSpPr>
          <p:cNvPr name="TextBox 10" id="10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5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123950"/>
            <a:ext cx="7279037" cy="780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139238" y="4800794"/>
            <a:ext cx="9525" cy="780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08"/>
              </a:lnSpc>
              <a:spcBef>
                <a:spcPct val="0"/>
              </a:spcBef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88226" y="7835562"/>
            <a:ext cx="756101" cy="1248816"/>
          </a:xfrm>
          <a:custGeom>
            <a:avLst/>
            <a:gdLst/>
            <a:ahLst/>
            <a:cxnLst/>
            <a:rect r="r" b="b" t="t" l="l"/>
            <a:pathLst>
              <a:path h="1248816" w="756101">
                <a:moveTo>
                  <a:pt x="0" y="0"/>
                </a:moveTo>
                <a:lnTo>
                  <a:pt x="756101" y="0"/>
                </a:lnTo>
                <a:lnTo>
                  <a:pt x="756101" y="1248816"/>
                </a:lnTo>
                <a:lnTo>
                  <a:pt x="0" y="12488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219969" y="3597947"/>
            <a:ext cx="604505" cy="1005264"/>
          </a:xfrm>
          <a:custGeom>
            <a:avLst/>
            <a:gdLst/>
            <a:ahLst/>
            <a:cxnLst/>
            <a:rect r="r" b="b" t="t" l="l"/>
            <a:pathLst>
              <a:path h="1005264" w="604505">
                <a:moveTo>
                  <a:pt x="0" y="0"/>
                </a:moveTo>
                <a:lnTo>
                  <a:pt x="604506" y="0"/>
                </a:lnTo>
                <a:lnTo>
                  <a:pt x="604506" y="1005264"/>
                </a:lnTo>
                <a:lnTo>
                  <a:pt x="0" y="1005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93470" y="5028073"/>
            <a:ext cx="874882" cy="980010"/>
          </a:xfrm>
          <a:custGeom>
            <a:avLst/>
            <a:gdLst/>
            <a:ahLst/>
            <a:cxnLst/>
            <a:rect r="r" b="b" t="t" l="l"/>
            <a:pathLst>
              <a:path h="980010" w="874882">
                <a:moveTo>
                  <a:pt x="0" y="0"/>
                </a:moveTo>
                <a:lnTo>
                  <a:pt x="874882" y="0"/>
                </a:lnTo>
                <a:lnTo>
                  <a:pt x="874882" y="980010"/>
                </a:lnTo>
                <a:lnTo>
                  <a:pt x="0" y="9800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2480844" y="3846668"/>
            <a:ext cx="4060549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Hydration tracking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80844" y="5295632"/>
            <a:ext cx="4060549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Mineral Tracking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1119263" y="2367166"/>
            <a:ext cx="805918" cy="805918"/>
          </a:xfrm>
          <a:custGeom>
            <a:avLst/>
            <a:gdLst/>
            <a:ahLst/>
            <a:cxnLst/>
            <a:rect r="r" b="b" t="t" l="l"/>
            <a:pathLst>
              <a:path h="805918" w="805918">
                <a:moveTo>
                  <a:pt x="0" y="0"/>
                </a:moveTo>
                <a:lnTo>
                  <a:pt x="805918" y="0"/>
                </a:lnTo>
                <a:lnTo>
                  <a:pt x="805918" y="805918"/>
                </a:lnTo>
                <a:lnTo>
                  <a:pt x="0" y="8059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17495" y="6430981"/>
            <a:ext cx="826832" cy="826832"/>
          </a:xfrm>
          <a:custGeom>
            <a:avLst/>
            <a:gdLst/>
            <a:ahLst/>
            <a:cxnLst/>
            <a:rect r="r" b="b" t="t" l="l"/>
            <a:pathLst>
              <a:path h="826832" w="826832">
                <a:moveTo>
                  <a:pt x="0" y="0"/>
                </a:moveTo>
                <a:lnTo>
                  <a:pt x="826832" y="0"/>
                </a:lnTo>
                <a:lnTo>
                  <a:pt x="826832" y="826833"/>
                </a:lnTo>
                <a:lnTo>
                  <a:pt x="0" y="82683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480844" y="2427988"/>
            <a:ext cx="4060549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UVC-Sterilisation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480844" y="6591667"/>
            <a:ext cx="4060549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Filtration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480844" y="7887703"/>
            <a:ext cx="4060549" cy="13627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637FBD"/>
                </a:solidFill>
                <a:latin typeface="Garet"/>
                <a:ea typeface="Garet"/>
                <a:cs typeface="Garet"/>
                <a:sym typeface="Garet"/>
              </a:rPr>
              <a:t>Real-time Analysis, Personalized App, Smart reminders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99313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41687" y="1686868"/>
            <a:ext cx="12211723" cy="8141149"/>
          </a:xfrm>
          <a:custGeom>
            <a:avLst/>
            <a:gdLst/>
            <a:ahLst/>
            <a:cxnLst/>
            <a:rect r="r" b="b" t="t" l="l"/>
            <a:pathLst>
              <a:path h="8141149" w="12211723">
                <a:moveTo>
                  <a:pt x="0" y="0"/>
                </a:moveTo>
                <a:lnTo>
                  <a:pt x="12211723" y="0"/>
                </a:lnTo>
                <a:lnTo>
                  <a:pt x="12211723" y="8141149"/>
                </a:lnTo>
                <a:lnTo>
                  <a:pt x="0" y="81411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22078" y="2299091"/>
            <a:ext cx="10329843" cy="6483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Three main parts</a:t>
            </a:r>
          </a:p>
          <a:p>
            <a:pPr algn="l">
              <a:lnSpc>
                <a:spcPts val="4339"/>
              </a:lnSpc>
            </a:pP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Modern and ergonomic shape for everyday use</a:t>
            </a:r>
          </a:p>
          <a:p>
            <a:pPr algn="l">
              <a:lnSpc>
                <a:spcPts val="4339"/>
              </a:lnSpc>
            </a:pP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Dual protection against UV-C radiation</a:t>
            </a:r>
          </a:p>
          <a:p>
            <a:pPr algn="l">
              <a:lnSpc>
                <a:spcPts val="4339"/>
              </a:lnSpc>
            </a:pP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Sustainable material selection</a:t>
            </a:r>
          </a:p>
          <a:p>
            <a:pPr algn="l">
              <a:lnSpc>
                <a:spcPts val="4339"/>
              </a:lnSpc>
            </a:pP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Long-lasting and replaceable electrical components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Smart system to ensure durability and waterproofing</a:t>
            </a:r>
          </a:p>
          <a:p>
            <a:pPr algn="l">
              <a:lnSpc>
                <a:spcPts val="4339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28700" y="2120289"/>
            <a:ext cx="893378" cy="842842"/>
          </a:xfrm>
          <a:custGeom>
            <a:avLst/>
            <a:gdLst/>
            <a:ahLst/>
            <a:cxnLst/>
            <a:rect r="r" b="b" t="t" l="l"/>
            <a:pathLst>
              <a:path h="842842" w="893378">
                <a:moveTo>
                  <a:pt x="0" y="0"/>
                </a:moveTo>
                <a:lnTo>
                  <a:pt x="893378" y="0"/>
                </a:lnTo>
                <a:lnTo>
                  <a:pt x="893378" y="842842"/>
                </a:lnTo>
                <a:lnTo>
                  <a:pt x="0" y="8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238" t="-42683" r="-375156" b="-4747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3172681"/>
            <a:ext cx="893378" cy="842842"/>
          </a:xfrm>
          <a:custGeom>
            <a:avLst/>
            <a:gdLst/>
            <a:ahLst/>
            <a:cxnLst/>
            <a:rect r="r" b="b" t="t" l="l"/>
            <a:pathLst>
              <a:path h="842842" w="893378">
                <a:moveTo>
                  <a:pt x="0" y="0"/>
                </a:moveTo>
                <a:lnTo>
                  <a:pt x="893378" y="0"/>
                </a:lnTo>
                <a:lnTo>
                  <a:pt x="893378" y="842843"/>
                </a:lnTo>
                <a:lnTo>
                  <a:pt x="0" y="8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238" t="-42683" r="-375156" b="-47473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28700" y="4284334"/>
            <a:ext cx="893378" cy="842842"/>
          </a:xfrm>
          <a:custGeom>
            <a:avLst/>
            <a:gdLst/>
            <a:ahLst/>
            <a:cxnLst/>
            <a:rect r="r" b="b" t="t" l="l"/>
            <a:pathLst>
              <a:path h="842842" w="893378">
                <a:moveTo>
                  <a:pt x="0" y="0"/>
                </a:moveTo>
                <a:lnTo>
                  <a:pt x="893378" y="0"/>
                </a:lnTo>
                <a:lnTo>
                  <a:pt x="893378" y="842842"/>
                </a:lnTo>
                <a:lnTo>
                  <a:pt x="0" y="8428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2238" t="-42683" r="-375156" b="-47473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113932" y="6513644"/>
            <a:ext cx="722914" cy="722914"/>
          </a:xfrm>
          <a:custGeom>
            <a:avLst/>
            <a:gdLst/>
            <a:ahLst/>
            <a:cxnLst/>
            <a:rect r="r" b="b" t="t" l="l"/>
            <a:pathLst>
              <a:path h="722914" w="722914">
                <a:moveTo>
                  <a:pt x="0" y="0"/>
                </a:moveTo>
                <a:lnTo>
                  <a:pt x="722914" y="0"/>
                </a:lnTo>
                <a:lnTo>
                  <a:pt x="722914" y="722914"/>
                </a:lnTo>
                <a:lnTo>
                  <a:pt x="0" y="722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113932" y="5458953"/>
            <a:ext cx="722914" cy="722914"/>
          </a:xfrm>
          <a:custGeom>
            <a:avLst/>
            <a:gdLst/>
            <a:ahLst/>
            <a:cxnLst/>
            <a:rect r="r" b="b" t="t" l="l"/>
            <a:pathLst>
              <a:path h="722914" w="722914">
                <a:moveTo>
                  <a:pt x="0" y="0"/>
                </a:moveTo>
                <a:lnTo>
                  <a:pt x="722914" y="0"/>
                </a:lnTo>
                <a:lnTo>
                  <a:pt x="722914" y="722914"/>
                </a:lnTo>
                <a:lnTo>
                  <a:pt x="0" y="722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13932" y="7673622"/>
            <a:ext cx="722914" cy="722914"/>
          </a:xfrm>
          <a:custGeom>
            <a:avLst/>
            <a:gdLst/>
            <a:ahLst/>
            <a:cxnLst/>
            <a:rect r="r" b="b" t="t" l="l"/>
            <a:pathLst>
              <a:path h="722914" w="722914">
                <a:moveTo>
                  <a:pt x="0" y="0"/>
                </a:moveTo>
                <a:lnTo>
                  <a:pt x="722914" y="0"/>
                </a:lnTo>
                <a:lnTo>
                  <a:pt x="722914" y="722914"/>
                </a:lnTo>
                <a:lnTo>
                  <a:pt x="0" y="7229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592853" y="1909654"/>
            <a:ext cx="2337306" cy="7082745"/>
          </a:xfrm>
          <a:custGeom>
            <a:avLst/>
            <a:gdLst/>
            <a:ahLst/>
            <a:cxnLst/>
            <a:rect r="r" b="b" t="t" l="l"/>
            <a:pathLst>
              <a:path h="7082745" w="2337306">
                <a:moveTo>
                  <a:pt x="0" y="0"/>
                </a:moveTo>
                <a:lnTo>
                  <a:pt x="2337306" y="0"/>
                </a:lnTo>
                <a:lnTo>
                  <a:pt x="2337306" y="7082746"/>
                </a:lnTo>
                <a:lnTo>
                  <a:pt x="0" y="70827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28700" y="1123950"/>
            <a:ext cx="11997769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6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75710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16463" y="4400845"/>
            <a:ext cx="9642837" cy="3066459"/>
          </a:xfrm>
          <a:custGeom>
            <a:avLst/>
            <a:gdLst/>
            <a:ahLst/>
            <a:cxnLst/>
            <a:rect r="r" b="b" t="t" l="l"/>
            <a:pathLst>
              <a:path h="3066459" w="9642837">
                <a:moveTo>
                  <a:pt x="0" y="0"/>
                </a:moveTo>
                <a:lnTo>
                  <a:pt x="9642837" y="0"/>
                </a:lnTo>
                <a:lnTo>
                  <a:pt x="9642837" y="3066459"/>
                </a:lnTo>
                <a:lnTo>
                  <a:pt x="0" y="30664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80000"/>
            </a:blip>
            <a:stretch>
              <a:fillRect l="0" t="-109903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2695" y="2138254"/>
            <a:ext cx="4053321" cy="6820852"/>
          </a:xfrm>
          <a:custGeom>
            <a:avLst/>
            <a:gdLst/>
            <a:ahLst/>
            <a:cxnLst/>
            <a:rect r="r" b="b" t="t" l="l"/>
            <a:pathLst>
              <a:path h="6820852" w="4053321">
                <a:moveTo>
                  <a:pt x="0" y="0"/>
                </a:moveTo>
                <a:lnTo>
                  <a:pt x="4053321" y="0"/>
                </a:lnTo>
                <a:lnTo>
                  <a:pt x="4053321" y="6820852"/>
                </a:lnTo>
                <a:lnTo>
                  <a:pt x="0" y="68208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7963" t="0" r="-246667" b="-8803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1123950"/>
            <a:ext cx="11997769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Solution: Packaging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7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3951743" y="2792523"/>
            <a:ext cx="3075841" cy="6166583"/>
          </a:xfrm>
          <a:custGeom>
            <a:avLst/>
            <a:gdLst/>
            <a:ahLst/>
            <a:cxnLst/>
            <a:rect r="r" b="b" t="t" l="l"/>
            <a:pathLst>
              <a:path h="6166583" w="3075841">
                <a:moveTo>
                  <a:pt x="0" y="0"/>
                </a:moveTo>
                <a:lnTo>
                  <a:pt x="3075841" y="0"/>
                </a:lnTo>
                <a:lnTo>
                  <a:pt x="3075841" y="6166583"/>
                </a:lnTo>
                <a:lnTo>
                  <a:pt x="0" y="61665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15133" t="0" r="-150336" b="-88034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99313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05565" y="2208377"/>
            <a:ext cx="1051850" cy="1051850"/>
          </a:xfrm>
          <a:custGeom>
            <a:avLst/>
            <a:gdLst/>
            <a:ahLst/>
            <a:cxnLst/>
            <a:rect r="r" b="b" t="t" l="l"/>
            <a:pathLst>
              <a:path h="1051850" w="1051850">
                <a:moveTo>
                  <a:pt x="0" y="0"/>
                </a:moveTo>
                <a:lnTo>
                  <a:pt x="1051850" y="0"/>
                </a:lnTo>
                <a:lnTo>
                  <a:pt x="1051850" y="1051850"/>
                </a:lnTo>
                <a:lnTo>
                  <a:pt x="0" y="1051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1849" y="5794473"/>
            <a:ext cx="1255566" cy="961079"/>
          </a:xfrm>
          <a:custGeom>
            <a:avLst/>
            <a:gdLst/>
            <a:ahLst/>
            <a:cxnLst/>
            <a:rect r="r" b="b" t="t" l="l"/>
            <a:pathLst>
              <a:path h="961079" w="1255566">
                <a:moveTo>
                  <a:pt x="0" y="0"/>
                </a:moveTo>
                <a:lnTo>
                  <a:pt x="1255566" y="0"/>
                </a:lnTo>
                <a:lnTo>
                  <a:pt x="1255566" y="961079"/>
                </a:lnTo>
                <a:lnTo>
                  <a:pt x="0" y="9610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5565" y="7710592"/>
            <a:ext cx="1051850" cy="1051850"/>
          </a:xfrm>
          <a:custGeom>
            <a:avLst/>
            <a:gdLst/>
            <a:ahLst/>
            <a:cxnLst/>
            <a:rect r="r" b="b" t="t" l="l"/>
            <a:pathLst>
              <a:path h="1051850" w="1051850">
                <a:moveTo>
                  <a:pt x="0" y="0"/>
                </a:moveTo>
                <a:lnTo>
                  <a:pt x="1051850" y="0"/>
                </a:lnTo>
                <a:lnTo>
                  <a:pt x="1051850" y="1051849"/>
                </a:lnTo>
                <a:lnTo>
                  <a:pt x="0" y="1051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28700" y="3557043"/>
            <a:ext cx="715644" cy="1181995"/>
          </a:xfrm>
          <a:custGeom>
            <a:avLst/>
            <a:gdLst/>
            <a:ahLst/>
            <a:cxnLst/>
            <a:rect r="r" b="b" t="t" l="l"/>
            <a:pathLst>
              <a:path h="1181995" w="715644">
                <a:moveTo>
                  <a:pt x="0" y="0"/>
                </a:moveTo>
                <a:lnTo>
                  <a:pt x="715644" y="0"/>
                </a:lnTo>
                <a:lnTo>
                  <a:pt x="715644" y="1181995"/>
                </a:lnTo>
                <a:lnTo>
                  <a:pt x="0" y="11819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266100" y="2077330"/>
            <a:ext cx="5993200" cy="5472380"/>
          </a:xfrm>
          <a:custGeom>
            <a:avLst/>
            <a:gdLst/>
            <a:ahLst/>
            <a:cxnLst/>
            <a:rect r="r" b="b" t="t" l="l"/>
            <a:pathLst>
              <a:path h="5472380" w="5993200">
                <a:moveTo>
                  <a:pt x="0" y="0"/>
                </a:moveTo>
                <a:lnTo>
                  <a:pt x="5993200" y="0"/>
                </a:lnTo>
                <a:lnTo>
                  <a:pt x="5993200" y="5472380"/>
                </a:lnTo>
                <a:lnTo>
                  <a:pt x="0" y="5472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57722" t="0" r="-9818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351102" y="2247413"/>
            <a:ext cx="9060831" cy="718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637FB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Lifestyle</a:t>
            </a:r>
            <a:r>
              <a:rPr lang="en-US" sz="33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: Active, busy, travelling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637FB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Behaviours:</a:t>
            </a:r>
            <a:r>
              <a:rPr lang="en-US" sz="33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 Usage of apps to track health and productivity, open to a new technologies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637FB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Needs:</a:t>
            </a:r>
            <a:r>
              <a:rPr lang="en-US" sz="33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 reliable and easy hydration, water safety, and reduce cleaning of the bottle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  <a:r>
              <a:rPr lang="en-US" sz="3399" b="true">
                <a:solidFill>
                  <a:srgbClr val="637FB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Values:</a:t>
            </a:r>
            <a:r>
              <a:rPr lang="en-US" sz="3399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 Health, sustainability, efficiency, and modern design</a:t>
            </a: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1123950"/>
            <a:ext cx="11997769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Solution : Target group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8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64" r="0" b="-336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99313" y="0"/>
            <a:ext cx="3488687" cy="1198840"/>
          </a:xfrm>
          <a:custGeom>
            <a:avLst/>
            <a:gdLst/>
            <a:ahLst/>
            <a:cxnLst/>
            <a:rect r="r" b="b" t="t" l="l"/>
            <a:pathLst>
              <a:path h="1198840" w="3488687">
                <a:moveTo>
                  <a:pt x="0" y="0"/>
                </a:moveTo>
                <a:lnTo>
                  <a:pt x="3488687" y="0"/>
                </a:lnTo>
                <a:lnTo>
                  <a:pt x="3488687" y="1198840"/>
                </a:lnTo>
                <a:lnTo>
                  <a:pt x="0" y="119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0"/>
            <a:ext cx="602518" cy="797140"/>
          </a:xfrm>
          <a:custGeom>
            <a:avLst/>
            <a:gdLst/>
            <a:ahLst/>
            <a:cxnLst/>
            <a:rect r="r" b="b" t="t" l="l"/>
            <a:pathLst>
              <a:path h="797140" w="602518">
                <a:moveTo>
                  <a:pt x="0" y="0"/>
                </a:moveTo>
                <a:lnTo>
                  <a:pt x="602518" y="0"/>
                </a:lnTo>
                <a:lnTo>
                  <a:pt x="602518" y="797140"/>
                </a:lnTo>
                <a:lnTo>
                  <a:pt x="0" y="7971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693" t="-32505" r="-494561" b="-3860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99448" y="9539988"/>
            <a:ext cx="2889793" cy="488715"/>
          </a:xfrm>
          <a:custGeom>
            <a:avLst/>
            <a:gdLst/>
            <a:ahLst/>
            <a:cxnLst/>
            <a:rect r="r" b="b" t="t" l="l"/>
            <a:pathLst>
              <a:path h="488715" w="2889793">
                <a:moveTo>
                  <a:pt x="0" y="0"/>
                </a:moveTo>
                <a:lnTo>
                  <a:pt x="2889793" y="0"/>
                </a:lnTo>
                <a:lnTo>
                  <a:pt x="2889793" y="488715"/>
                </a:lnTo>
                <a:lnTo>
                  <a:pt x="0" y="48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21748" y="1387512"/>
            <a:ext cx="10479668" cy="8396834"/>
          </a:xfrm>
          <a:custGeom>
            <a:avLst/>
            <a:gdLst/>
            <a:ahLst/>
            <a:cxnLst/>
            <a:rect r="r" b="b" t="t" l="l"/>
            <a:pathLst>
              <a:path h="8396834" w="10479668">
                <a:moveTo>
                  <a:pt x="0" y="0"/>
                </a:moveTo>
                <a:lnTo>
                  <a:pt x="10479668" y="0"/>
                </a:lnTo>
                <a:lnTo>
                  <a:pt x="10479668" y="8396834"/>
                </a:lnTo>
                <a:lnTo>
                  <a:pt x="0" y="83968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67005" y="2523944"/>
            <a:ext cx="821113" cy="821113"/>
          </a:xfrm>
          <a:custGeom>
            <a:avLst/>
            <a:gdLst/>
            <a:ahLst/>
            <a:cxnLst/>
            <a:rect r="r" b="b" t="t" l="l"/>
            <a:pathLst>
              <a:path h="821113" w="821113">
                <a:moveTo>
                  <a:pt x="0" y="0"/>
                </a:moveTo>
                <a:lnTo>
                  <a:pt x="821113" y="0"/>
                </a:lnTo>
                <a:lnTo>
                  <a:pt x="821113" y="821113"/>
                </a:lnTo>
                <a:lnTo>
                  <a:pt x="0" y="8211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841965" y="5585929"/>
            <a:ext cx="671195" cy="1011389"/>
          </a:xfrm>
          <a:custGeom>
            <a:avLst/>
            <a:gdLst/>
            <a:ahLst/>
            <a:cxnLst/>
            <a:rect r="r" b="b" t="t" l="l"/>
            <a:pathLst>
              <a:path h="1011389" w="671195">
                <a:moveTo>
                  <a:pt x="0" y="0"/>
                </a:moveTo>
                <a:lnTo>
                  <a:pt x="671194" y="0"/>
                </a:lnTo>
                <a:lnTo>
                  <a:pt x="671194" y="1011389"/>
                </a:lnTo>
                <a:lnTo>
                  <a:pt x="0" y="10113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767005" y="7297648"/>
            <a:ext cx="904977" cy="692722"/>
          </a:xfrm>
          <a:custGeom>
            <a:avLst/>
            <a:gdLst/>
            <a:ahLst/>
            <a:cxnLst/>
            <a:rect r="r" b="b" t="t" l="l"/>
            <a:pathLst>
              <a:path h="692722" w="904977">
                <a:moveTo>
                  <a:pt x="0" y="0"/>
                </a:moveTo>
                <a:lnTo>
                  <a:pt x="904978" y="0"/>
                </a:lnTo>
                <a:lnTo>
                  <a:pt x="904978" y="692722"/>
                </a:lnTo>
                <a:lnTo>
                  <a:pt x="0" y="6927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-59367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false" flipV="false" rot="0">
            <a:off x="795757" y="4041756"/>
            <a:ext cx="847473" cy="847473"/>
          </a:xfrm>
          <a:custGeom>
            <a:avLst/>
            <a:gdLst/>
            <a:ahLst/>
            <a:cxnLst/>
            <a:rect r="r" b="b" t="t" l="l"/>
            <a:pathLst>
              <a:path h="847473" w="847473">
                <a:moveTo>
                  <a:pt x="0" y="0"/>
                </a:moveTo>
                <a:lnTo>
                  <a:pt x="847474" y="0"/>
                </a:lnTo>
                <a:lnTo>
                  <a:pt x="847474" y="847474"/>
                </a:lnTo>
                <a:lnTo>
                  <a:pt x="0" y="8474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1" id="11"/>
          <p:cNvSpPr txBox="true"/>
          <p:nvPr/>
        </p:nvSpPr>
        <p:spPr>
          <a:xfrm rot="0">
            <a:off x="1022864" y="1200314"/>
            <a:ext cx="11997769" cy="7857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08"/>
              </a:lnSpc>
              <a:spcBef>
                <a:spcPct val="0"/>
              </a:spcBef>
            </a:pPr>
            <a:r>
              <a:rPr lang="en-US" sz="5808" spc="-458">
                <a:solidFill>
                  <a:srgbClr val="637FBD"/>
                </a:solidFill>
                <a:latin typeface="Archivo Black"/>
                <a:ea typeface="Archivo Black"/>
                <a:cs typeface="Archivo Black"/>
                <a:sym typeface="Archivo Black"/>
              </a:rPr>
              <a:t>Marketing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7259300" y="9210675"/>
            <a:ext cx="152400" cy="200025"/>
          </a:xfrm>
          <a:prstGeom prst="rect">
            <a:avLst/>
          </a:prstGeom>
        </p:spPr>
        <p:txBody>
          <a:bodyPr anchor="t" rtlCol="false" tIns="0" lIns="0" bIns="0" rIns="0" wrap="non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9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53900"/>
            <a:ext cx="4321082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FINAL PRESENTATION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637FBD"/>
                </a:solidFill>
                <a:latin typeface="Garet Light"/>
                <a:ea typeface="Garet Light"/>
                <a:cs typeface="Garet Light"/>
                <a:sym typeface="Garet Light"/>
              </a:rPr>
              <a:t>18/06/2026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64177" y="2357493"/>
            <a:ext cx="5171726" cy="2223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strike="noStrike" u="none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Highest level of technology</a:t>
            </a:r>
          </a:p>
          <a:p>
            <a:pPr algn="l" marL="0" indent="0" lvl="1">
              <a:lnSpc>
                <a:spcPts val="4480"/>
              </a:lnSpc>
              <a:spcBef>
                <a:spcPct val="0"/>
              </a:spcBef>
            </a:pPr>
          </a:p>
          <a:p>
            <a:pPr algn="l" marL="0" indent="0" lvl="1">
              <a:lnSpc>
                <a:spcPts val="4480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2264177" y="3799093"/>
            <a:ext cx="3945129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480"/>
              </a:lnSpc>
              <a:spcBef>
                <a:spcPct val="0"/>
              </a:spcBef>
            </a:pPr>
            <a:r>
              <a:rPr lang="en-US" sz="3200" strike="noStrike" u="none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Combines multiple functionalities</a:t>
            </a:r>
          </a:p>
          <a:p>
            <a:pPr algn="l" marL="0" indent="0" lvl="1">
              <a:lnSpc>
                <a:spcPts val="4480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2264177" y="5469445"/>
            <a:ext cx="4136081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480"/>
              </a:lnSpc>
              <a:spcBef>
                <a:spcPct val="0"/>
              </a:spcBef>
            </a:pPr>
            <a:r>
              <a:rPr lang="en-US" sz="3200" strike="noStrike" u="none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Premium market positioning</a:t>
            </a:r>
          </a:p>
          <a:p>
            <a:pPr algn="l" marL="0" indent="0" lvl="1">
              <a:lnSpc>
                <a:spcPts val="4480"/>
              </a:lnSpc>
              <a:spcBef>
                <a:spcPct val="0"/>
              </a:spcBef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2264177" y="7067205"/>
            <a:ext cx="4440290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4480"/>
              </a:lnSpc>
              <a:spcBef>
                <a:spcPct val="0"/>
              </a:spcBef>
            </a:pPr>
            <a:r>
              <a:rPr lang="en-US" sz="3200" strike="noStrike" u="none">
                <a:solidFill>
                  <a:srgbClr val="637FBD"/>
                </a:solidFill>
                <a:latin typeface="Canva Sans"/>
                <a:ea typeface="Canva Sans"/>
                <a:cs typeface="Canva Sans"/>
                <a:sym typeface="Canva Sans"/>
              </a:rPr>
              <a:t>Differentiated from competitors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DAHL_gdZC-s</dc:identifier>
  <dcterms:modified xsi:type="dcterms:W3CDTF">2011-08-01T06:04:30Z</dcterms:modified>
  <cp:revision>1</cp:revision>
  <dc:title>Final presentation</dc:title>
</cp:coreProperties>
</file>